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mWpW8mETydDY1WfpGfE1LRLy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/>
    <p:restoredTop sz="93904" autoAdjust="0"/>
  </p:normalViewPr>
  <p:slideViewPr>
    <p:cSldViewPr snapToGrid="0" snapToObjects="1">
      <p:cViewPr varScale="1">
        <p:scale>
          <a:sx n="101" d="100"/>
          <a:sy n="101" d="100"/>
        </p:scale>
        <p:origin x="1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399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566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b35e19ffd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6" name="Google Shape;936;gb35e19ff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291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b54d99218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9" name="Google Shape;1019;gb54d99218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557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9" name="Google Shape;10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313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6" name="Google Shape;1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41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6" name="Google Shape;12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424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6" name="Google Shape;1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534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043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6" name="Google Shape;15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389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4" name="Google Shape;15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021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5" name="Google Shape;16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662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070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5" name="Google Shape;17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2509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6" name="Google Shape;18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213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6" name="Google Shape;19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86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6" name="Google Shape;19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774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6" name="Google Shape;20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6191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5" name="Google Shape;21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146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621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6" name="Google Shape;4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72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807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09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332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1" name="Google Shape;7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58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8" name="Google Shape;8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0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/>
          <p:nvPr/>
        </p:nvSpPr>
        <p:spPr>
          <a:xfrm>
            <a:off x="0" y="2596"/>
            <a:ext cx="11682484" cy="6855404"/>
          </a:xfrm>
          <a:custGeom>
            <a:avLst/>
            <a:gdLst/>
            <a:ahLst/>
            <a:cxnLst/>
            <a:rect l="l" t="t" r="r" b="b"/>
            <a:pathLst>
              <a:path w="11682484" h="6855404" extrusionOk="0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/>
          <p:nvPr/>
        </p:nvSpPr>
        <p:spPr>
          <a:xfrm rot="213804">
            <a:off x="-19171" y="109604"/>
            <a:ext cx="12075996" cy="2051564"/>
          </a:xfrm>
          <a:custGeom>
            <a:avLst/>
            <a:gdLst/>
            <a:ahLst/>
            <a:cxnLst/>
            <a:rect l="l" t="t" r="r" b="b"/>
            <a:pathLst>
              <a:path w="12075996" h="2051564" extrusionOk="0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-2" y="0"/>
            <a:ext cx="12192002" cy="6858000"/>
          </a:xfrm>
          <a:custGeom>
            <a:avLst/>
            <a:gdLst/>
            <a:ahLst/>
            <a:cxnLst/>
            <a:rect l="l" t="t" r="r" b="b"/>
            <a:pathLst>
              <a:path w="12192002" h="6847230" extrusionOk="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342402" y="0"/>
            <a:ext cx="1784313" cy="6858000"/>
          </a:xfrm>
          <a:custGeom>
            <a:avLst/>
            <a:gdLst/>
            <a:ahLst/>
            <a:cxnLst/>
            <a:rect l="l" t="t" r="r" b="b"/>
            <a:pathLst>
              <a:path w="1784313" h="6858000" extrusionOk="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>
            <a:spLocks noGrp="1"/>
          </p:cNvSpPr>
          <p:nvPr>
            <p:ph type="pic" idx="2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3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30"/>
          <p:cNvSpPr>
            <a:spLocks noGrp="1"/>
          </p:cNvSpPr>
          <p:nvPr>
            <p:ph type="pic" idx="4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tyle slide layout">
  <p:cSld name="6_Style slide layout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>
            <a:spLocks noGrp="1"/>
          </p:cNvSpPr>
          <p:nvPr>
            <p:ph type="pic" idx="2"/>
          </p:nvPr>
        </p:nvSpPr>
        <p:spPr>
          <a:xfrm>
            <a:off x="2827782" y="2898848"/>
            <a:ext cx="1190833" cy="19529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s and Contents Layout">
  <p:cSld name="10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>
            <a:spLocks noGrp="1"/>
          </p:cNvSpPr>
          <p:nvPr>
            <p:ph type="pic" idx="2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>
            <a:spLocks noGrp="1"/>
          </p:cNvSpPr>
          <p:nvPr>
            <p:ph type="pic" idx="3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tyle slide layout">
  <p:cSld name="7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>
            <a:spLocks noGrp="1"/>
          </p:cNvSpPr>
          <p:nvPr>
            <p:ph type="pic" idx="2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>
            <a:spLocks noGrp="1"/>
          </p:cNvSpPr>
          <p:nvPr>
            <p:ph type="pic" idx="3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yle slide layout">
  <p:cSld name="Style slide layout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/>
            <a:ahLst/>
            <a:cxnLst/>
            <a:rect l="l" t="t" r="r" b="b"/>
            <a:pathLst>
              <a:path w="3757650" h="11821019" extrusionOk="0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74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/>
          <p:nvPr/>
        </p:nvSpPr>
        <p:spPr>
          <a:xfrm rot="-7369869">
            <a:off x="869637" y="89021"/>
            <a:ext cx="840223" cy="3564014"/>
          </a:xfrm>
          <a:custGeom>
            <a:avLst/>
            <a:gdLst/>
            <a:ahLst/>
            <a:cxnLst/>
            <a:rect l="l" t="t" r="r" b="b"/>
            <a:pathLst>
              <a:path w="840223" h="3564014" extrusionOk="0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 rot="1800000">
            <a:off x="1871585" y="-680720"/>
            <a:ext cx="1784313" cy="7923565"/>
          </a:xfrm>
          <a:custGeom>
            <a:avLst/>
            <a:gdLst/>
            <a:ahLst/>
            <a:cxnLst/>
            <a:rect l="l" t="t" r="r" b="b"/>
            <a:pathLst>
              <a:path w="1784313" h="7923565" extrusionOk="0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74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22"/>
          <p:cNvGrpSpPr/>
          <p:nvPr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</p:grpSpPr>
        <p:sp>
          <p:nvSpPr>
            <p:cNvPr id="21" name="Google Shape;21;p22"/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/>
              <a:ahLst/>
              <a:cxnLst/>
              <a:rect l="l" t="t" r="r" b="b"/>
              <a:pathLst>
                <a:path w="466725" h="504825" extrusionOk="0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solidFill>
              <a:schemeClr val="accent2">
                <a:alpha val="7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/>
              <a:ahLst/>
              <a:cxnLst/>
              <a:rect l="l" t="t" r="r" b="b"/>
              <a:pathLst>
                <a:path w="409575" h="552450" extrusionOk="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solidFill>
              <a:schemeClr val="accent2">
                <a:alpha val="7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/>
              <a:ahLst/>
              <a:cxnLst/>
              <a:rect l="l" t="t" r="r" b="b"/>
              <a:pathLst>
                <a:path w="981075" h="4248150" extrusionOk="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solidFill>
              <a:schemeClr val="accent2">
                <a:alpha val="7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2"/>
          <p:cNvGrpSpPr/>
          <p:nvPr/>
        </p:nvGrpSpPr>
        <p:grpSpPr>
          <a:xfrm>
            <a:off x="-349864" y="145855"/>
            <a:ext cx="3932725" cy="6890273"/>
            <a:chOff x="-349864" y="145855"/>
            <a:chExt cx="3932725" cy="6890273"/>
          </a:xfrm>
        </p:grpSpPr>
        <p:grpSp>
          <p:nvGrpSpPr>
            <p:cNvPr id="25" name="Google Shape;25;p22"/>
            <p:cNvGrpSpPr/>
            <p:nvPr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</p:grpSpPr>
          <p:cxnSp>
            <p:nvCxnSpPr>
              <p:cNvPr id="26" name="Google Shape;26;p2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7" name="Google Shape;27;p2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8" name="Google Shape;28;p2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9" name="Google Shape;29;p2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0" name="Google Shape;30;p2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1" name="Google Shape;31;p2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32" name="Google Shape;32;p2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22"/>
            <p:cNvGrpSpPr/>
            <p:nvPr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</p:grpSpPr>
          <p:cxnSp>
            <p:nvCxnSpPr>
              <p:cNvPr id="36" name="Google Shape;36;p2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7" name="Google Shape;37;p2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8" name="Google Shape;38;p2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9" name="Google Shape;39;p2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0" name="Google Shape;40;p2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1" name="Google Shape;41;p2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2" name="Google Shape;42;p2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22"/>
            <p:cNvGrpSpPr/>
            <p:nvPr/>
          </p:nvGrpSpPr>
          <p:grpSpPr>
            <a:xfrm rot="-454008">
              <a:off x="11170" y="2947542"/>
              <a:ext cx="1888205" cy="1701448"/>
              <a:chOff x="5884197" y="3445640"/>
              <a:chExt cx="1888205" cy="1701448"/>
            </a:xfrm>
          </p:grpSpPr>
          <p:cxnSp>
            <p:nvCxnSpPr>
              <p:cNvPr id="46" name="Google Shape;46;p2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7" name="Google Shape;47;p2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8" name="Google Shape;48;p2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9" name="Google Shape;49;p2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0" name="Google Shape;50;p2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1" name="Google Shape;51;p2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52" name="Google Shape;52;p2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22"/>
            <p:cNvGrpSpPr/>
            <p:nvPr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</p:grpSpPr>
          <p:sp>
            <p:nvSpPr>
              <p:cNvPr id="56" name="Google Shape;56;p2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2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8" name="Google Shape;58;p2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9" name="Google Shape;59;p2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60" name="Google Shape;60;p22"/>
            <p:cNvGrpSpPr/>
            <p:nvPr/>
          </p:nvGrpSpPr>
          <p:grpSpPr>
            <a:xfrm rot="-6550357">
              <a:off x="2364573" y="5496095"/>
              <a:ext cx="1202555" cy="888358"/>
              <a:chOff x="3442589" y="5410039"/>
              <a:chExt cx="1202555" cy="888358"/>
            </a:xfrm>
          </p:grpSpPr>
          <p:sp>
            <p:nvSpPr>
              <p:cNvPr id="61" name="Google Shape;61;p2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w="12700" cap="flat" cmpd="sng">
                <a:solidFill>
                  <a:srgbClr val="3394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2" name="Google Shape;62;p2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3" name="Google Shape;63;p2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4" name="Google Shape;64;p2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949C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tyle slide layout">
  <p:cSld name="5_Style slide layout">
    <p:bg>
      <p:bgPr>
        <a:solidFill>
          <a:schemeClr val="accen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/>
          <p:nvPr/>
        </p:nvSpPr>
        <p:spPr>
          <a:xfrm rot="-2162104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9"/>
          <p:cNvSpPr/>
          <p:nvPr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/>
          <p:nvPr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9"/>
          <p:cNvSpPr/>
          <p:nvPr/>
        </p:nvSpPr>
        <p:spPr>
          <a:xfrm rot="-2162104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9"/>
          <p:cNvSpPr/>
          <p:nvPr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9"/>
          <p:cNvSpPr/>
          <p:nvPr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/>
          <p:nvPr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9"/>
          <p:cNvSpPr/>
          <p:nvPr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9"/>
          <p:cNvSpPr/>
          <p:nvPr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9"/>
          <p:cNvSpPr/>
          <p:nvPr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/>
          <p:nvPr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9"/>
          <p:cNvSpPr/>
          <p:nvPr/>
        </p:nvSpPr>
        <p:spPr>
          <a:xfrm rot="-2162104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9"/>
          <p:cNvSpPr/>
          <p:nvPr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9"/>
          <p:cNvSpPr/>
          <p:nvPr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9"/>
          <p:cNvSpPr/>
          <p:nvPr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9"/>
          <p:cNvSpPr/>
          <p:nvPr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/>
          <p:nvPr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9"/>
          <p:cNvSpPr/>
          <p:nvPr/>
        </p:nvSpPr>
        <p:spPr>
          <a:xfrm rot="-2162104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/>
          <p:nvPr/>
        </p:nvSpPr>
        <p:spPr>
          <a:xfrm rot="-2162104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9"/>
          <p:cNvSpPr/>
          <p:nvPr/>
        </p:nvSpPr>
        <p:spPr>
          <a:xfrm rot="-2162104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9"/>
          <p:cNvSpPr/>
          <p:nvPr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9"/>
          <p:cNvSpPr/>
          <p:nvPr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/>
          <p:nvPr/>
        </p:nvSpPr>
        <p:spPr>
          <a:xfrm rot="-2162104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9"/>
          <p:cNvSpPr/>
          <p:nvPr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9"/>
          <p:cNvSpPr/>
          <p:nvPr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9"/>
          <p:cNvSpPr/>
          <p:nvPr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9"/>
          <p:cNvSpPr/>
          <p:nvPr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9"/>
          <p:cNvSpPr/>
          <p:nvPr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9"/>
          <p:cNvSpPr/>
          <p:nvPr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9"/>
          <p:cNvSpPr/>
          <p:nvPr/>
        </p:nvSpPr>
        <p:spPr>
          <a:xfrm rot="-2162104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9"/>
          <p:cNvSpPr/>
          <p:nvPr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9"/>
          <p:cNvSpPr/>
          <p:nvPr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/>
          <p:nvPr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9"/>
          <p:cNvSpPr/>
          <p:nvPr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/>
          <p:nvPr/>
        </p:nvSpPr>
        <p:spPr>
          <a:xfrm rot="-2162104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/>
          <p:nvPr/>
        </p:nvSpPr>
        <p:spPr>
          <a:xfrm rot="-2162104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/>
          <p:nvPr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9"/>
          <p:cNvSpPr/>
          <p:nvPr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www.youtube.com/watch?v=mBuYUb_mFX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5208337" y="2833525"/>
            <a:ext cx="6983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Healthy Hybrids!</a:t>
            </a: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5208273" y="3538573"/>
            <a:ext cx="6983579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Closer Look at Genetics in Agriculture</a:t>
            </a: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1"/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</p:grpSpPr>
        <p:sp>
          <p:nvSpPr>
            <p:cNvPr id="131" name="Google Shape;131;p1"/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-3599731" flipH="1">
              <a:off x="4709115" y="1170501"/>
              <a:ext cx="106964" cy="7500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"/>
          <p:cNvGrpSpPr/>
          <p:nvPr/>
        </p:nvGrpSpPr>
        <p:grpSpPr>
          <a:xfrm>
            <a:off x="508972" y="1072530"/>
            <a:ext cx="4852797" cy="5232122"/>
            <a:chOff x="508972" y="1072530"/>
            <a:chExt cx="4852797" cy="5232122"/>
          </a:xfrm>
        </p:grpSpPr>
        <p:grpSp>
          <p:nvGrpSpPr>
            <p:cNvPr id="139" name="Google Shape;139;p1"/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4" cy="3000359"/>
            </a:xfrm>
          </p:grpSpPr>
          <p:sp>
            <p:nvSpPr>
              <p:cNvPr id="140" name="Google Shape;140;p1"/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77669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34311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34311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"/>
            <p:cNvGrpSpPr/>
            <p:nvPr/>
          </p:nvGrpSpPr>
          <p:grpSpPr>
            <a:xfrm rot="-1946815">
              <a:off x="3603047" y="1621327"/>
              <a:ext cx="878032" cy="929827"/>
              <a:chOff x="4121211" y="1005238"/>
              <a:chExt cx="1696343" cy="1796411"/>
            </a:xfrm>
          </p:grpSpPr>
          <p:sp>
            <p:nvSpPr>
              <p:cNvPr id="160" name="Google Shape;160;p1"/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 rot="-3599731" flipH="1">
                <a:off x="4709115" y="1170501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"/>
            <p:cNvGrpSpPr/>
            <p:nvPr/>
          </p:nvGrpSpPr>
          <p:grpSpPr>
            <a:xfrm rot="3638152">
              <a:off x="800853" y="2706321"/>
              <a:ext cx="1901228" cy="1781606"/>
              <a:chOff x="7586247" y="1330780"/>
              <a:chExt cx="2460959" cy="2306120"/>
            </a:xfrm>
          </p:grpSpPr>
          <p:grpSp>
            <p:nvGrpSpPr>
              <p:cNvPr id="168" name="Google Shape;168;p1"/>
              <p:cNvGrpSpPr/>
              <p:nvPr/>
            </p:nvGrpSpPr>
            <p:grpSpPr>
              <a:xfrm rot="-7410026" flipH="1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169" name="Google Shape;169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1" name="Google Shape;171;p1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172" name="Google Shape;172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4" name="Google Shape;174;p1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77669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" name="Google Shape;184;p1"/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185" name="Google Shape;185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7" name="Google Shape;187;p1"/>
            <p:cNvGrpSpPr/>
            <p:nvPr/>
          </p:nvGrpSpPr>
          <p:grpSpPr>
            <a:xfrm rot="10800000">
              <a:off x="1781578" y="1072530"/>
              <a:ext cx="1901228" cy="1781606"/>
              <a:chOff x="7586247" y="1330780"/>
              <a:chExt cx="2460959" cy="2306120"/>
            </a:xfrm>
          </p:grpSpPr>
          <p:grpSp>
            <p:nvGrpSpPr>
              <p:cNvPr id="188" name="Google Shape;188;p1"/>
              <p:cNvGrpSpPr/>
              <p:nvPr/>
            </p:nvGrpSpPr>
            <p:grpSpPr>
              <a:xfrm rot="-7410026" flipH="1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189" name="Google Shape;189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" name="Google Shape;191;p1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192" name="Google Shape;192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4" name="Google Shape;194;p1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77669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4" name="Google Shape;204;p1"/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205" name="Google Shape;205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7" name="Google Shape;207;p1"/>
            <p:cNvGrpSpPr/>
            <p:nvPr/>
          </p:nvGrpSpPr>
          <p:grpSpPr>
            <a:xfrm flipH="1">
              <a:off x="2103021" y="3858068"/>
              <a:ext cx="1901228" cy="1781606"/>
              <a:chOff x="7586247" y="1330780"/>
              <a:chExt cx="2460959" cy="2306120"/>
            </a:xfrm>
          </p:grpSpPr>
          <p:grpSp>
            <p:nvGrpSpPr>
              <p:cNvPr id="208" name="Google Shape;208;p1"/>
              <p:cNvGrpSpPr/>
              <p:nvPr/>
            </p:nvGrpSpPr>
            <p:grpSpPr>
              <a:xfrm rot="-7410026" flipH="1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209" name="Google Shape;209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" name="Google Shape;211;p1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212" name="Google Shape;212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4" name="Google Shape;214;p1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77669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4" name="Google Shape;224;p1"/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225" name="Google Shape;225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7" name="Google Shape;227;p1"/>
            <p:cNvGrpSpPr/>
            <p:nvPr/>
          </p:nvGrpSpPr>
          <p:grpSpPr>
            <a:xfrm rot="-5400000" flipH="1">
              <a:off x="3520353" y="4463235"/>
              <a:ext cx="1901228" cy="1781606"/>
              <a:chOff x="7586247" y="1330780"/>
              <a:chExt cx="2460959" cy="2306120"/>
            </a:xfrm>
          </p:grpSpPr>
          <p:grpSp>
            <p:nvGrpSpPr>
              <p:cNvPr id="228" name="Google Shape;228;p1"/>
              <p:cNvGrpSpPr/>
              <p:nvPr/>
            </p:nvGrpSpPr>
            <p:grpSpPr>
              <a:xfrm rot="-7410026" flipH="1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229" name="Google Shape;229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1" name="Google Shape;231;p1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232" name="Google Shape;232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1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/>
                <a:ahLst/>
                <a:cxnLst/>
                <a:rect l="l" t="t" r="r" b="b"/>
                <a:pathLst>
                  <a:path w="1560880" h="1777669" extrusionOk="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433577" h="607009" extrusionOk="0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4" name="Google Shape;244;p1"/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245" name="Google Shape;245;p1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1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09" h="607009" extrusionOk="0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7" name="Google Shape;247;p1"/>
            <p:cNvGrpSpPr/>
            <p:nvPr/>
          </p:nvGrpSpPr>
          <p:grpSpPr>
            <a:xfrm>
              <a:off x="1192187" y="4811815"/>
              <a:ext cx="956871" cy="489229"/>
              <a:chOff x="7593613" y="5449545"/>
              <a:chExt cx="956871" cy="489229"/>
            </a:xfrm>
          </p:grpSpPr>
          <p:sp>
            <p:nvSpPr>
              <p:cNvPr id="248" name="Google Shape;248;p1"/>
              <p:cNvSpPr/>
              <p:nvPr/>
            </p:nvSpPr>
            <p:spPr>
              <a:xfrm rot="-5546546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 rot="-1946815" flipH="1">
                <a:off x="7658774" y="5531026"/>
                <a:ext cx="342587" cy="342586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 rot="-1946815">
                <a:off x="8142737" y="5514706"/>
                <a:ext cx="342587" cy="342586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1" name="Google Shape;251;p1"/>
          <p:cNvGrpSpPr/>
          <p:nvPr/>
        </p:nvGrpSpPr>
        <p:grpSpPr>
          <a:xfrm rot="-2713993">
            <a:off x="10638884" y="544105"/>
            <a:ext cx="956871" cy="489229"/>
            <a:chOff x="7593613" y="5449545"/>
            <a:chExt cx="956871" cy="489229"/>
          </a:xfrm>
        </p:grpSpPr>
        <p:sp>
          <p:nvSpPr>
            <p:cNvPr id="252" name="Google Shape;252;p1"/>
            <p:cNvSpPr/>
            <p:nvPr/>
          </p:nvSpPr>
          <p:spPr>
            <a:xfrm rot="-5546546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 rot="-1946815" flipH="1">
              <a:off x="7658774" y="5531026"/>
              <a:ext cx="342587" cy="342586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 rot="-1946815">
              <a:off x="8142737" y="5514706"/>
              <a:ext cx="342587" cy="342586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1"/>
          <p:cNvGrpSpPr/>
          <p:nvPr/>
        </p:nvGrpSpPr>
        <p:grpSpPr>
          <a:xfrm rot="-5400000" flipH="1">
            <a:off x="10392484" y="5454001"/>
            <a:ext cx="1334060" cy="1250123"/>
            <a:chOff x="7586247" y="1330780"/>
            <a:chExt cx="2460959" cy="2306120"/>
          </a:xfrm>
        </p:grpSpPr>
        <p:grpSp>
          <p:nvGrpSpPr>
            <p:cNvPr id="256" name="Google Shape;256;p1"/>
            <p:cNvGrpSpPr/>
            <p:nvPr/>
          </p:nvGrpSpPr>
          <p:grpSpPr>
            <a:xfrm rot="-7410026" flipH="1">
              <a:off x="7820788" y="2761873"/>
              <a:ext cx="449297" cy="803943"/>
              <a:chOff x="4860364" y="1440904"/>
              <a:chExt cx="607009" cy="1086144"/>
            </a:xfrm>
          </p:grpSpPr>
          <p:sp>
            <p:nvSpPr>
              <p:cNvPr id="257" name="Google Shape;257;p1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"/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</p:grpSpPr>
          <p:sp>
            <p:nvSpPr>
              <p:cNvPr id="260" name="Google Shape;260;p1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" name="Google Shape;262;p1"/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/>
              <a:ahLst/>
              <a:cxnLst/>
              <a:rect l="l" t="t" r="r" b="b"/>
              <a:pathLst>
                <a:path w="1560880" h="1777669" extrusionOk="0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/>
              <a:ahLst/>
              <a:cxnLst/>
              <a:rect l="l" t="t" r="r" b="b"/>
              <a:pathLst>
                <a:path w="433577" h="607009" extrusionOk="0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/>
              <a:ahLst/>
              <a:cxnLst/>
              <a:rect l="l" t="t" r="r" b="b"/>
              <a:pathLst>
                <a:path w="433577" h="607009" extrusionOk="0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/>
              <a:ahLst/>
              <a:cxnLst/>
              <a:rect l="l" t="t" r="r" b="b"/>
              <a:pathLst>
                <a:path w="607009" h="607009" extrusionOk="0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" name="Google Shape;272;p1"/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</p:grpSpPr>
          <p:sp>
            <p:nvSpPr>
              <p:cNvPr id="273" name="Google Shape;273;p1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/>
                <a:ahLst/>
                <a:cxnLst/>
                <a:rect l="l" t="t" r="r" b="b"/>
                <a:pathLst>
                  <a:path w="607009" h="607009" extrusionOk="0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6" name="Google Shape;276;p1"/>
          <p:cNvSpPr txBox="1"/>
          <p:nvPr/>
        </p:nvSpPr>
        <p:spPr>
          <a:xfrm>
            <a:off x="242888" y="757238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87788" y="2973176"/>
            <a:ext cx="1937329" cy="968737"/>
            <a:chOff x="9987788" y="3053386"/>
            <a:chExt cx="1937329" cy="968737"/>
          </a:xfrm>
        </p:grpSpPr>
        <p:sp>
          <p:nvSpPr>
            <p:cNvPr id="5" name="Rectangle 4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b35e19ffdb_1_0"/>
          <p:cNvSpPr txBox="1"/>
          <p:nvPr/>
        </p:nvSpPr>
        <p:spPr>
          <a:xfrm>
            <a:off x="4826418" y="4580929"/>
            <a:ext cx="619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9" name="Google Shape;939;gb35e19ffdb_1_0"/>
          <p:cNvGrpSpPr/>
          <p:nvPr/>
        </p:nvGrpSpPr>
        <p:grpSpPr>
          <a:xfrm>
            <a:off x="-169344" y="50804"/>
            <a:ext cx="4584092" cy="6659692"/>
            <a:chOff x="-169344" y="50804"/>
            <a:chExt cx="4584092" cy="6659692"/>
          </a:xfrm>
        </p:grpSpPr>
        <p:cxnSp>
          <p:nvCxnSpPr>
            <p:cNvPr id="940" name="Google Shape;940;gb35e19ffdb_1_0"/>
            <p:cNvCxnSpPr/>
            <p:nvPr/>
          </p:nvCxnSpPr>
          <p:spPr>
            <a:xfrm rot="10800000">
              <a:off x="2817816" y="6087912"/>
              <a:ext cx="408600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941" name="Google Shape;941;gb35e19ffdb_1_0"/>
            <p:cNvSpPr/>
            <p:nvPr/>
          </p:nvSpPr>
          <p:spPr>
            <a:xfrm>
              <a:off x="1026938" y="2472113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b35e19ffdb_1_0"/>
            <p:cNvSpPr/>
            <p:nvPr/>
          </p:nvSpPr>
          <p:spPr>
            <a:xfrm>
              <a:off x="1824529" y="5364943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b35e19ffdb_1_0"/>
            <p:cNvSpPr/>
            <p:nvPr/>
          </p:nvSpPr>
          <p:spPr>
            <a:xfrm>
              <a:off x="177362" y="4293379"/>
              <a:ext cx="159600" cy="15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b35e19ffdb_1_0"/>
            <p:cNvSpPr/>
            <p:nvPr/>
          </p:nvSpPr>
          <p:spPr>
            <a:xfrm>
              <a:off x="2640340" y="2055206"/>
              <a:ext cx="223200" cy="22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b35e19ffdb_1_0"/>
            <p:cNvSpPr/>
            <p:nvPr/>
          </p:nvSpPr>
          <p:spPr>
            <a:xfrm>
              <a:off x="1952591" y="1489238"/>
              <a:ext cx="228900" cy="22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6" name="Google Shape;946;gb35e19ffdb_1_0"/>
            <p:cNvGrpSpPr/>
            <p:nvPr/>
          </p:nvGrpSpPr>
          <p:grpSpPr>
            <a:xfrm>
              <a:off x="3185149" y="3835495"/>
              <a:ext cx="1229599" cy="1107983"/>
              <a:chOff x="5884197" y="3445640"/>
              <a:chExt cx="1888205" cy="1701448"/>
            </a:xfrm>
          </p:grpSpPr>
          <p:cxnSp>
            <p:nvCxnSpPr>
              <p:cNvPr id="947" name="Google Shape;947;gb35e19ffdb_1_0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48" name="Google Shape;948;gb35e19ffdb_1_0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49" name="Google Shape;949;gb35e19ffdb_1_0"/>
              <p:cNvCxnSpPr/>
              <p:nvPr/>
            </p:nvCxnSpPr>
            <p:spPr>
              <a:xfrm flipH="1">
                <a:off x="7053857" y="3560075"/>
                <a:ext cx="590700" cy="9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50" name="Google Shape;950;gb35e19ffdb_1_0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51" name="Google Shape;951;gb35e19ffdb_1_0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52" name="Google Shape;952;gb35e19ffdb_1_0"/>
              <p:cNvCxnSpPr/>
              <p:nvPr/>
            </p:nvCxnSpPr>
            <p:spPr>
              <a:xfrm flipH="1">
                <a:off x="7062602" y="4210875"/>
                <a:ext cx="7098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953" name="Google Shape;953;gb35e19ffdb_1_0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gb35e19ffdb_1_0"/>
              <p:cNvSpPr/>
              <p:nvPr/>
            </p:nvSpPr>
            <p:spPr>
              <a:xfrm>
                <a:off x="7530122" y="3445640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gb35e19ffdb_1_0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6" name="Google Shape;956;gb35e19ffdb_1_0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957" name="Google Shape;957;gb35e19ffdb_1_0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58" name="Google Shape;958;gb35e19ffdb_1_0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59" name="Google Shape;959;gb35e19ffdb_1_0"/>
              <p:cNvCxnSpPr/>
              <p:nvPr/>
            </p:nvCxnSpPr>
            <p:spPr>
              <a:xfrm flipH="1">
                <a:off x="7053857" y="3560075"/>
                <a:ext cx="590700" cy="9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60" name="Google Shape;960;gb35e19ffdb_1_0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61" name="Google Shape;961;gb35e19ffdb_1_0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62" name="Google Shape;962;gb35e19ffdb_1_0"/>
              <p:cNvCxnSpPr/>
              <p:nvPr/>
            </p:nvCxnSpPr>
            <p:spPr>
              <a:xfrm flipH="1">
                <a:off x="7062533" y="4228106"/>
                <a:ext cx="1068600" cy="26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963" name="Google Shape;963;gb35e19ffdb_1_0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gb35e19ffdb_1_0"/>
              <p:cNvSpPr/>
              <p:nvPr/>
            </p:nvSpPr>
            <p:spPr>
              <a:xfrm>
                <a:off x="7530122" y="3445640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gb35e19ffdb_1_0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6" name="Google Shape;966;gb35e19ffdb_1_0"/>
            <p:cNvGrpSpPr/>
            <p:nvPr/>
          </p:nvGrpSpPr>
          <p:grpSpPr>
            <a:xfrm rot="6830105">
              <a:off x="282690" y="4652436"/>
              <a:ext cx="1888180" cy="1701425"/>
              <a:chOff x="5884197" y="3445640"/>
              <a:chExt cx="1888205" cy="1701448"/>
            </a:xfrm>
          </p:grpSpPr>
          <p:cxnSp>
            <p:nvCxnSpPr>
              <p:cNvPr id="967" name="Google Shape;967;gb35e19ffdb_1_0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68" name="Google Shape;968;gb35e19ffdb_1_0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69" name="Google Shape;969;gb35e19ffdb_1_0"/>
              <p:cNvCxnSpPr/>
              <p:nvPr/>
            </p:nvCxnSpPr>
            <p:spPr>
              <a:xfrm flipH="1">
                <a:off x="7053857" y="3560075"/>
                <a:ext cx="590700" cy="9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70" name="Google Shape;970;gb35e19ffdb_1_0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71" name="Google Shape;971;gb35e19ffdb_1_0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72" name="Google Shape;972;gb35e19ffdb_1_0"/>
              <p:cNvCxnSpPr/>
              <p:nvPr/>
            </p:nvCxnSpPr>
            <p:spPr>
              <a:xfrm flipH="1">
                <a:off x="7062602" y="4210875"/>
                <a:ext cx="7098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973" name="Google Shape;973;gb35e19ffdb_1_0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gb35e19ffdb_1_0"/>
              <p:cNvSpPr/>
              <p:nvPr/>
            </p:nvSpPr>
            <p:spPr>
              <a:xfrm>
                <a:off x="7530122" y="3445640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gb35e19ffdb_1_0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6" name="Google Shape;976;gb35e19ffdb_1_0"/>
            <p:cNvGrpSpPr/>
            <p:nvPr/>
          </p:nvGrpSpPr>
          <p:grpSpPr>
            <a:xfrm rot="2370112">
              <a:off x="173257" y="1890499"/>
              <a:ext cx="1888196" cy="1755151"/>
              <a:chOff x="5884197" y="3391928"/>
              <a:chExt cx="1888205" cy="1755160"/>
            </a:xfrm>
          </p:grpSpPr>
          <p:cxnSp>
            <p:nvCxnSpPr>
              <p:cNvPr id="977" name="Google Shape;977;gb35e19ffdb_1_0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78" name="Google Shape;978;gb35e19ffdb_1_0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79" name="Google Shape;979;gb35e19ffdb_1_0"/>
              <p:cNvCxnSpPr/>
              <p:nvPr/>
            </p:nvCxnSpPr>
            <p:spPr>
              <a:xfrm rot="-2369463" flipH="1">
                <a:off x="6685656" y="3470751"/>
                <a:ext cx="587775" cy="94665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80" name="Google Shape;980;gb35e19ffdb_1_0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81" name="Google Shape;981;gb35e19ffdb_1_0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82" name="Google Shape;982;gb35e19ffdb_1_0"/>
              <p:cNvCxnSpPr/>
              <p:nvPr/>
            </p:nvCxnSpPr>
            <p:spPr>
              <a:xfrm flipH="1">
                <a:off x="7062602" y="4210875"/>
                <a:ext cx="7098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983" name="Google Shape;983;gb35e19ffdb_1_0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gb35e19ffdb_1_0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85" name="Google Shape;985;gb35e19ffdb_1_0"/>
            <p:cNvCxnSpPr/>
            <p:nvPr/>
          </p:nvCxnSpPr>
          <p:spPr>
            <a:xfrm rot="10800000" flipH="1">
              <a:off x="187347" y="4732703"/>
              <a:ext cx="474900" cy="13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86" name="Google Shape;986;gb35e19ffdb_1_0"/>
            <p:cNvCxnSpPr/>
            <p:nvPr/>
          </p:nvCxnSpPr>
          <p:spPr>
            <a:xfrm>
              <a:off x="2255330" y="2204523"/>
              <a:ext cx="384900" cy="269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987" name="Google Shape;987;gb35e19ffdb_1_0"/>
            <p:cNvGrpSpPr/>
            <p:nvPr/>
          </p:nvGrpSpPr>
          <p:grpSpPr>
            <a:xfrm rot="6560891">
              <a:off x="1739957" y="3495305"/>
              <a:ext cx="1202522" cy="888579"/>
              <a:chOff x="3442589" y="5409894"/>
              <a:chExt cx="1202551" cy="888600"/>
            </a:xfrm>
          </p:grpSpPr>
          <p:sp>
            <p:nvSpPr>
              <p:cNvPr id="988" name="Google Shape;988;gb35e19ffdb_1_0"/>
              <p:cNvSpPr/>
              <p:nvPr/>
            </p:nvSpPr>
            <p:spPr>
              <a:xfrm>
                <a:off x="4194644" y="5845659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89" name="Google Shape;989;gb35e19ffdb_1_0"/>
              <p:cNvCxnSpPr/>
              <p:nvPr/>
            </p:nvCxnSpPr>
            <p:spPr>
              <a:xfrm>
                <a:off x="3442589" y="5639826"/>
                <a:ext cx="867300" cy="32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90" name="Google Shape;990;gb35e19ffdb_1_0"/>
              <p:cNvCxnSpPr/>
              <p:nvPr/>
            </p:nvCxnSpPr>
            <p:spPr>
              <a:xfrm>
                <a:off x="4309740" y="5960094"/>
                <a:ext cx="167700" cy="33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91" name="Google Shape;991;gb35e19ffdb_1_0"/>
              <p:cNvCxnSpPr/>
              <p:nvPr/>
            </p:nvCxnSpPr>
            <p:spPr>
              <a:xfrm rot="10800000" flipH="1">
                <a:off x="4309740" y="5409894"/>
                <a:ext cx="335400" cy="55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992" name="Google Shape;992;gb35e19ffdb_1_0"/>
            <p:cNvGrpSpPr/>
            <p:nvPr/>
          </p:nvGrpSpPr>
          <p:grpSpPr>
            <a:xfrm rot="8555422">
              <a:off x="2447452" y="485150"/>
              <a:ext cx="1202532" cy="888586"/>
              <a:chOff x="3442589" y="5409894"/>
              <a:chExt cx="1202551" cy="888600"/>
            </a:xfrm>
          </p:grpSpPr>
          <p:sp>
            <p:nvSpPr>
              <p:cNvPr id="993" name="Google Shape;993;gb35e19ffdb_1_0"/>
              <p:cNvSpPr/>
              <p:nvPr/>
            </p:nvSpPr>
            <p:spPr>
              <a:xfrm>
                <a:off x="4194644" y="5845659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94" name="Google Shape;994;gb35e19ffdb_1_0"/>
              <p:cNvCxnSpPr/>
              <p:nvPr/>
            </p:nvCxnSpPr>
            <p:spPr>
              <a:xfrm>
                <a:off x="3442589" y="5639826"/>
                <a:ext cx="867300" cy="32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95" name="Google Shape;995;gb35e19ffdb_1_0"/>
              <p:cNvCxnSpPr/>
              <p:nvPr/>
            </p:nvCxnSpPr>
            <p:spPr>
              <a:xfrm>
                <a:off x="4309740" y="5960094"/>
                <a:ext cx="167700" cy="33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96" name="Google Shape;996;gb35e19ffdb_1_0"/>
              <p:cNvCxnSpPr/>
              <p:nvPr/>
            </p:nvCxnSpPr>
            <p:spPr>
              <a:xfrm rot="10800000" flipH="1">
                <a:off x="4309740" y="5409894"/>
                <a:ext cx="335400" cy="55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997" name="Google Shape;997;gb35e19ffdb_1_0"/>
            <p:cNvCxnSpPr/>
            <p:nvPr/>
          </p:nvCxnSpPr>
          <p:spPr>
            <a:xfrm>
              <a:off x="945831" y="3770932"/>
              <a:ext cx="832500" cy="42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98" name="Google Shape;998;gb35e19ffdb_1_0"/>
            <p:cNvCxnSpPr/>
            <p:nvPr/>
          </p:nvCxnSpPr>
          <p:spPr>
            <a:xfrm rot="10800000">
              <a:off x="1877363" y="3305400"/>
              <a:ext cx="865200" cy="12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99" name="Google Shape;999;gb35e19ffdb_1_0"/>
            <p:cNvCxnSpPr/>
            <p:nvPr/>
          </p:nvCxnSpPr>
          <p:spPr>
            <a:xfrm rot="10800000" flipH="1">
              <a:off x="961873" y="1614327"/>
              <a:ext cx="10959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00" name="Google Shape;1000;gb35e19ffdb_1_0"/>
            <p:cNvCxnSpPr/>
            <p:nvPr/>
          </p:nvCxnSpPr>
          <p:spPr>
            <a:xfrm rot="10800000">
              <a:off x="2736445" y="3431849"/>
              <a:ext cx="408600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01" name="Google Shape;1001;gb35e19ffdb_1_0"/>
            <p:cNvCxnSpPr/>
            <p:nvPr/>
          </p:nvCxnSpPr>
          <p:spPr>
            <a:xfrm rot="10800000">
              <a:off x="951780" y="5646184"/>
              <a:ext cx="489900" cy="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02" name="Google Shape;1002;gb35e19ffdb_1_0"/>
            <p:cNvCxnSpPr/>
            <p:nvPr/>
          </p:nvCxnSpPr>
          <p:spPr>
            <a:xfrm flipH="1">
              <a:off x="63191" y="3093860"/>
              <a:ext cx="1091100" cy="399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003" name="Google Shape;1003;gb35e19ffdb_1_0"/>
          <p:cNvGrpSpPr/>
          <p:nvPr/>
        </p:nvGrpSpPr>
        <p:grpSpPr>
          <a:xfrm rot="8555422">
            <a:off x="10647585" y="122179"/>
            <a:ext cx="1202532" cy="888586"/>
            <a:chOff x="3442589" y="5409894"/>
            <a:chExt cx="1202551" cy="888600"/>
          </a:xfrm>
        </p:grpSpPr>
        <p:sp>
          <p:nvSpPr>
            <p:cNvPr id="1004" name="Google Shape;1004;gb35e19ffdb_1_0"/>
            <p:cNvSpPr/>
            <p:nvPr/>
          </p:nvSpPr>
          <p:spPr>
            <a:xfrm>
              <a:off x="4194644" y="5845659"/>
              <a:ext cx="228900" cy="228900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5" name="Google Shape;1005;gb35e19ffdb_1_0"/>
            <p:cNvCxnSpPr/>
            <p:nvPr/>
          </p:nvCxnSpPr>
          <p:spPr>
            <a:xfrm>
              <a:off x="3442589" y="5639826"/>
              <a:ext cx="867300" cy="320400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06" name="Google Shape;1006;gb35e19ffdb_1_0"/>
            <p:cNvCxnSpPr/>
            <p:nvPr/>
          </p:nvCxnSpPr>
          <p:spPr>
            <a:xfrm>
              <a:off x="4309740" y="5960094"/>
              <a:ext cx="167700" cy="338400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07" name="Google Shape;1007;gb35e19ffdb_1_0"/>
            <p:cNvCxnSpPr/>
            <p:nvPr/>
          </p:nvCxnSpPr>
          <p:spPr>
            <a:xfrm rot="10800000" flipH="1">
              <a:off x="4309740" y="5409894"/>
              <a:ext cx="335400" cy="550200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008" name="Google Shape;1008;gb35e19ffdb_1_0"/>
          <p:cNvSpPr txBox="1"/>
          <p:nvPr/>
        </p:nvSpPr>
        <p:spPr>
          <a:xfrm>
            <a:off x="2217683" y="351045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gb35e19ffdb_1_0"/>
          <p:cNvSpPr/>
          <p:nvPr/>
        </p:nvSpPr>
        <p:spPr>
          <a:xfrm>
            <a:off x="2486250" y="0"/>
            <a:ext cx="8495100" cy="69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b35e19ffdb_1_0"/>
          <p:cNvSpPr txBox="1"/>
          <p:nvPr/>
        </p:nvSpPr>
        <p:spPr>
          <a:xfrm>
            <a:off x="2755675" y="1199330"/>
            <a:ext cx="80577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ownership and stewardship of land by Indigenous families and tribes was common in BC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b35e19ffdb_1_0"/>
          <p:cNvSpPr txBox="1"/>
          <p:nvPr/>
        </p:nvSpPr>
        <p:spPr>
          <a:xfrm>
            <a:off x="2903315" y="365619"/>
            <a:ext cx="71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accent2"/>
                </a:solidFill>
              </a:rPr>
              <a:t>Early Cultivation in </a:t>
            </a: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 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b35e19ffdb_1_0"/>
          <p:cNvSpPr txBox="1"/>
          <p:nvPr/>
        </p:nvSpPr>
        <p:spPr>
          <a:xfrm>
            <a:off x="3148275" y="2423550"/>
            <a:ext cx="5071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Nuxalk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people of Bella Coola would annually plant spring bank clover on the river floodplains 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Haida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Haida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Gwaii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 example, who were already experienced became renowned for their expertise in potato production. 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3" name="Google Shape;1013;gb35e19ffdb_1_0"/>
          <p:cNvPicPr preferRelativeResize="0"/>
          <p:nvPr/>
        </p:nvPicPr>
        <p:blipFill rotWithShape="1">
          <a:blip r:embed="rId3">
            <a:alphaModFix/>
          </a:blip>
          <a:srcRect r="16100"/>
          <a:stretch/>
        </p:blipFill>
        <p:spPr>
          <a:xfrm>
            <a:off x="8610767" y="2236850"/>
            <a:ext cx="1812857" cy="14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gb35e19ffdb_1_0"/>
          <p:cNvSpPr txBox="1"/>
          <p:nvPr/>
        </p:nvSpPr>
        <p:spPr>
          <a:xfrm>
            <a:off x="8610775" y="3673200"/>
            <a:ext cx="30000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© Nevit Dilmen, CC BY-SA 3.0, via Wikimedia Commons</a:t>
            </a:r>
            <a:endParaRPr sz="600"/>
          </a:p>
        </p:txBody>
      </p:sp>
      <p:pic>
        <p:nvPicPr>
          <p:cNvPr id="1015" name="Google Shape;1015;gb35e19ffdb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775" y="4281325"/>
            <a:ext cx="2528850" cy="16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gb35e19ffdb_1_0"/>
          <p:cNvSpPr txBox="1"/>
          <p:nvPr/>
        </p:nvSpPr>
        <p:spPr>
          <a:xfrm>
            <a:off x="8252775" y="5971125"/>
            <a:ext cx="30000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/>
              <a:t>Photo cred: https://www.bcfoodhistory.ca/haida-potatoes</a:t>
            </a:r>
            <a:endParaRPr sz="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3" name="Rectangle 82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54d992188_0_15"/>
          <p:cNvSpPr txBox="1"/>
          <p:nvPr/>
        </p:nvSpPr>
        <p:spPr>
          <a:xfrm>
            <a:off x="4826418" y="4580929"/>
            <a:ext cx="619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2" name="Google Shape;1022;gb54d992188_0_15"/>
          <p:cNvGrpSpPr/>
          <p:nvPr/>
        </p:nvGrpSpPr>
        <p:grpSpPr>
          <a:xfrm>
            <a:off x="-169344" y="50804"/>
            <a:ext cx="4584092" cy="6659692"/>
            <a:chOff x="-169344" y="50804"/>
            <a:chExt cx="4584092" cy="6659692"/>
          </a:xfrm>
        </p:grpSpPr>
        <p:cxnSp>
          <p:nvCxnSpPr>
            <p:cNvPr id="1023" name="Google Shape;1023;gb54d992188_0_15"/>
            <p:cNvCxnSpPr/>
            <p:nvPr/>
          </p:nvCxnSpPr>
          <p:spPr>
            <a:xfrm rot="10800000">
              <a:off x="2817816" y="6087912"/>
              <a:ext cx="408600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024" name="Google Shape;1024;gb54d992188_0_15"/>
            <p:cNvSpPr/>
            <p:nvPr/>
          </p:nvSpPr>
          <p:spPr>
            <a:xfrm>
              <a:off x="1026938" y="2472113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b54d992188_0_15"/>
            <p:cNvSpPr/>
            <p:nvPr/>
          </p:nvSpPr>
          <p:spPr>
            <a:xfrm>
              <a:off x="1824529" y="5364943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b54d992188_0_15"/>
            <p:cNvSpPr/>
            <p:nvPr/>
          </p:nvSpPr>
          <p:spPr>
            <a:xfrm>
              <a:off x="177362" y="4293379"/>
              <a:ext cx="159600" cy="15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b54d992188_0_15"/>
            <p:cNvSpPr/>
            <p:nvPr/>
          </p:nvSpPr>
          <p:spPr>
            <a:xfrm>
              <a:off x="2640340" y="2055206"/>
              <a:ext cx="223200" cy="22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b54d992188_0_15"/>
            <p:cNvSpPr/>
            <p:nvPr/>
          </p:nvSpPr>
          <p:spPr>
            <a:xfrm>
              <a:off x="1952591" y="1489238"/>
              <a:ext cx="228900" cy="22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9" name="Google Shape;1029;gb54d992188_0_15"/>
            <p:cNvGrpSpPr/>
            <p:nvPr/>
          </p:nvGrpSpPr>
          <p:grpSpPr>
            <a:xfrm>
              <a:off x="3185149" y="3835495"/>
              <a:ext cx="1229599" cy="1107983"/>
              <a:chOff x="5884197" y="3445640"/>
              <a:chExt cx="1888205" cy="1701448"/>
            </a:xfrm>
          </p:grpSpPr>
          <p:cxnSp>
            <p:nvCxnSpPr>
              <p:cNvPr id="1030" name="Google Shape;1030;gb54d992188_0_15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31" name="Google Shape;1031;gb54d992188_0_15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32" name="Google Shape;1032;gb54d992188_0_15"/>
              <p:cNvCxnSpPr/>
              <p:nvPr/>
            </p:nvCxnSpPr>
            <p:spPr>
              <a:xfrm flipH="1">
                <a:off x="7053857" y="3560075"/>
                <a:ext cx="590700" cy="9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33" name="Google Shape;1033;gb54d992188_0_15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34" name="Google Shape;1034;gb54d992188_0_15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35" name="Google Shape;1035;gb54d992188_0_15"/>
              <p:cNvCxnSpPr/>
              <p:nvPr/>
            </p:nvCxnSpPr>
            <p:spPr>
              <a:xfrm flipH="1">
                <a:off x="7062602" y="4210875"/>
                <a:ext cx="7098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036" name="Google Shape;1036;gb54d992188_0_15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gb54d992188_0_15"/>
              <p:cNvSpPr/>
              <p:nvPr/>
            </p:nvSpPr>
            <p:spPr>
              <a:xfrm>
                <a:off x="7530122" y="3445640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gb54d992188_0_15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gb54d992188_0_15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040" name="Google Shape;1040;gb54d992188_0_15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41" name="Google Shape;1041;gb54d992188_0_15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42" name="Google Shape;1042;gb54d992188_0_15"/>
              <p:cNvCxnSpPr/>
              <p:nvPr/>
            </p:nvCxnSpPr>
            <p:spPr>
              <a:xfrm flipH="1">
                <a:off x="7053857" y="3560075"/>
                <a:ext cx="590700" cy="9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43" name="Google Shape;1043;gb54d992188_0_15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44" name="Google Shape;1044;gb54d992188_0_15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45" name="Google Shape;1045;gb54d992188_0_15"/>
              <p:cNvCxnSpPr/>
              <p:nvPr/>
            </p:nvCxnSpPr>
            <p:spPr>
              <a:xfrm flipH="1">
                <a:off x="7062533" y="4228106"/>
                <a:ext cx="1068600" cy="26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046" name="Google Shape;1046;gb54d992188_0_15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gb54d992188_0_15"/>
              <p:cNvSpPr/>
              <p:nvPr/>
            </p:nvSpPr>
            <p:spPr>
              <a:xfrm>
                <a:off x="7530122" y="3445640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gb54d992188_0_15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gb54d992188_0_15"/>
            <p:cNvGrpSpPr/>
            <p:nvPr/>
          </p:nvGrpSpPr>
          <p:grpSpPr>
            <a:xfrm rot="6830105">
              <a:off x="282690" y="4652436"/>
              <a:ext cx="1888180" cy="1701425"/>
              <a:chOff x="5884197" y="3445640"/>
              <a:chExt cx="1888205" cy="1701448"/>
            </a:xfrm>
          </p:grpSpPr>
          <p:cxnSp>
            <p:nvCxnSpPr>
              <p:cNvPr id="1050" name="Google Shape;1050;gb54d992188_0_15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51" name="Google Shape;1051;gb54d992188_0_15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52" name="Google Shape;1052;gb54d992188_0_15"/>
              <p:cNvCxnSpPr/>
              <p:nvPr/>
            </p:nvCxnSpPr>
            <p:spPr>
              <a:xfrm flipH="1">
                <a:off x="7053857" y="3560075"/>
                <a:ext cx="590700" cy="9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53" name="Google Shape;1053;gb54d992188_0_15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54" name="Google Shape;1054;gb54d992188_0_15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55" name="Google Shape;1055;gb54d992188_0_15"/>
              <p:cNvCxnSpPr/>
              <p:nvPr/>
            </p:nvCxnSpPr>
            <p:spPr>
              <a:xfrm flipH="1">
                <a:off x="7062602" y="4210875"/>
                <a:ext cx="7098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056" name="Google Shape;1056;gb54d992188_0_15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gb54d992188_0_15"/>
              <p:cNvSpPr/>
              <p:nvPr/>
            </p:nvSpPr>
            <p:spPr>
              <a:xfrm>
                <a:off x="7530122" y="3445640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gb54d992188_0_15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9" name="Google Shape;1059;gb54d992188_0_15"/>
            <p:cNvGrpSpPr/>
            <p:nvPr/>
          </p:nvGrpSpPr>
          <p:grpSpPr>
            <a:xfrm rot="2370112">
              <a:off x="173257" y="1890499"/>
              <a:ext cx="1888196" cy="1755151"/>
              <a:chOff x="5884197" y="3391928"/>
              <a:chExt cx="1888205" cy="1755160"/>
            </a:xfrm>
          </p:grpSpPr>
          <p:cxnSp>
            <p:nvCxnSpPr>
              <p:cNvPr id="1060" name="Google Shape;1060;gb54d992188_0_15"/>
              <p:cNvCxnSpPr/>
              <p:nvPr/>
            </p:nvCxnSpPr>
            <p:spPr>
              <a:xfrm rot="10800000">
                <a:off x="6045827" y="3579262"/>
                <a:ext cx="253200" cy="80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61" name="Google Shape;1061;gb54d992188_0_15"/>
              <p:cNvCxnSpPr/>
              <p:nvPr/>
            </p:nvCxnSpPr>
            <p:spPr>
              <a:xfrm>
                <a:off x="6307804" y="4382663"/>
                <a:ext cx="75480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62" name="Google Shape;1062;gb54d992188_0_15"/>
              <p:cNvCxnSpPr/>
              <p:nvPr/>
            </p:nvCxnSpPr>
            <p:spPr>
              <a:xfrm rot="-2369463" flipH="1">
                <a:off x="6685656" y="3470751"/>
                <a:ext cx="587775" cy="94665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63" name="Google Shape;1063;gb54d992188_0_15"/>
              <p:cNvCxnSpPr/>
              <p:nvPr/>
            </p:nvCxnSpPr>
            <p:spPr>
              <a:xfrm rot="10800000">
                <a:off x="7062655" y="4496388"/>
                <a:ext cx="286500" cy="65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64" name="Google Shape;1064;gb54d992188_0_15"/>
              <p:cNvCxnSpPr/>
              <p:nvPr/>
            </p:nvCxnSpPr>
            <p:spPr>
              <a:xfrm rot="10800000" flipH="1">
                <a:off x="5884197" y="4382692"/>
                <a:ext cx="414900" cy="31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65" name="Google Shape;1065;gb54d992188_0_15"/>
              <p:cNvCxnSpPr/>
              <p:nvPr/>
            </p:nvCxnSpPr>
            <p:spPr>
              <a:xfrm flipH="1">
                <a:off x="7062602" y="4210875"/>
                <a:ext cx="7098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066" name="Google Shape;1066;gb54d992188_0_15"/>
              <p:cNvSpPr/>
              <p:nvPr/>
            </p:nvSpPr>
            <p:spPr>
              <a:xfrm>
                <a:off x="6925909" y="4353582"/>
                <a:ext cx="286500" cy="28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gb54d992188_0_15"/>
              <p:cNvSpPr/>
              <p:nvPr/>
            </p:nvSpPr>
            <p:spPr>
              <a:xfrm>
                <a:off x="6184592" y="4268228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68" name="Google Shape;1068;gb54d992188_0_15"/>
            <p:cNvCxnSpPr/>
            <p:nvPr/>
          </p:nvCxnSpPr>
          <p:spPr>
            <a:xfrm rot="10800000" flipH="1">
              <a:off x="187347" y="4732703"/>
              <a:ext cx="474900" cy="13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69" name="Google Shape;1069;gb54d992188_0_15"/>
            <p:cNvCxnSpPr/>
            <p:nvPr/>
          </p:nvCxnSpPr>
          <p:spPr>
            <a:xfrm>
              <a:off x="2255330" y="2204523"/>
              <a:ext cx="384900" cy="269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070" name="Google Shape;1070;gb54d992188_0_15"/>
            <p:cNvGrpSpPr/>
            <p:nvPr/>
          </p:nvGrpSpPr>
          <p:grpSpPr>
            <a:xfrm rot="6560891">
              <a:off x="1739957" y="3495305"/>
              <a:ext cx="1202522" cy="888579"/>
              <a:chOff x="3442589" y="5409894"/>
              <a:chExt cx="1202551" cy="888600"/>
            </a:xfrm>
          </p:grpSpPr>
          <p:sp>
            <p:nvSpPr>
              <p:cNvPr id="1071" name="Google Shape;1071;gb54d992188_0_15"/>
              <p:cNvSpPr/>
              <p:nvPr/>
            </p:nvSpPr>
            <p:spPr>
              <a:xfrm>
                <a:off x="4194644" y="5845659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72" name="Google Shape;1072;gb54d992188_0_15"/>
              <p:cNvCxnSpPr/>
              <p:nvPr/>
            </p:nvCxnSpPr>
            <p:spPr>
              <a:xfrm>
                <a:off x="3442589" y="5639826"/>
                <a:ext cx="867300" cy="32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73" name="Google Shape;1073;gb54d992188_0_15"/>
              <p:cNvCxnSpPr/>
              <p:nvPr/>
            </p:nvCxnSpPr>
            <p:spPr>
              <a:xfrm>
                <a:off x="4309740" y="5960094"/>
                <a:ext cx="167700" cy="33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74" name="Google Shape;1074;gb54d992188_0_15"/>
              <p:cNvCxnSpPr/>
              <p:nvPr/>
            </p:nvCxnSpPr>
            <p:spPr>
              <a:xfrm rot="10800000" flipH="1">
                <a:off x="4309740" y="5409894"/>
                <a:ext cx="335400" cy="55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075" name="Google Shape;1075;gb54d992188_0_15"/>
            <p:cNvGrpSpPr/>
            <p:nvPr/>
          </p:nvGrpSpPr>
          <p:grpSpPr>
            <a:xfrm rot="8555422">
              <a:off x="2447452" y="485150"/>
              <a:ext cx="1202532" cy="888586"/>
              <a:chOff x="3442589" y="5409894"/>
              <a:chExt cx="1202551" cy="888600"/>
            </a:xfrm>
          </p:grpSpPr>
          <p:sp>
            <p:nvSpPr>
              <p:cNvPr id="1076" name="Google Shape;1076;gb54d992188_0_15"/>
              <p:cNvSpPr/>
              <p:nvPr/>
            </p:nvSpPr>
            <p:spPr>
              <a:xfrm>
                <a:off x="4194644" y="5845659"/>
                <a:ext cx="228900" cy="228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77" name="Google Shape;1077;gb54d992188_0_15"/>
              <p:cNvCxnSpPr/>
              <p:nvPr/>
            </p:nvCxnSpPr>
            <p:spPr>
              <a:xfrm>
                <a:off x="3442589" y="5639826"/>
                <a:ext cx="867300" cy="32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78" name="Google Shape;1078;gb54d992188_0_15"/>
              <p:cNvCxnSpPr/>
              <p:nvPr/>
            </p:nvCxnSpPr>
            <p:spPr>
              <a:xfrm>
                <a:off x="4309740" y="5960094"/>
                <a:ext cx="167700" cy="33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079" name="Google Shape;1079;gb54d992188_0_15"/>
              <p:cNvCxnSpPr/>
              <p:nvPr/>
            </p:nvCxnSpPr>
            <p:spPr>
              <a:xfrm rot="10800000" flipH="1">
                <a:off x="4309740" y="5409894"/>
                <a:ext cx="335400" cy="55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080" name="Google Shape;1080;gb54d992188_0_15"/>
            <p:cNvCxnSpPr/>
            <p:nvPr/>
          </p:nvCxnSpPr>
          <p:spPr>
            <a:xfrm>
              <a:off x="945831" y="3770932"/>
              <a:ext cx="832500" cy="42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81" name="Google Shape;1081;gb54d992188_0_15"/>
            <p:cNvCxnSpPr/>
            <p:nvPr/>
          </p:nvCxnSpPr>
          <p:spPr>
            <a:xfrm rot="10800000">
              <a:off x="1877363" y="3305400"/>
              <a:ext cx="865200" cy="12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82" name="Google Shape;1082;gb54d992188_0_15"/>
            <p:cNvCxnSpPr/>
            <p:nvPr/>
          </p:nvCxnSpPr>
          <p:spPr>
            <a:xfrm rot="10800000" flipH="1">
              <a:off x="961873" y="1614327"/>
              <a:ext cx="10959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83" name="Google Shape;1083;gb54d992188_0_15"/>
            <p:cNvCxnSpPr/>
            <p:nvPr/>
          </p:nvCxnSpPr>
          <p:spPr>
            <a:xfrm rot="10800000">
              <a:off x="2736445" y="3431849"/>
              <a:ext cx="408600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84" name="Google Shape;1084;gb54d992188_0_15"/>
            <p:cNvCxnSpPr/>
            <p:nvPr/>
          </p:nvCxnSpPr>
          <p:spPr>
            <a:xfrm rot="10800000">
              <a:off x="951780" y="5646184"/>
              <a:ext cx="489900" cy="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85" name="Google Shape;1085;gb54d992188_0_15"/>
            <p:cNvCxnSpPr/>
            <p:nvPr/>
          </p:nvCxnSpPr>
          <p:spPr>
            <a:xfrm flipH="1">
              <a:off x="63191" y="3093860"/>
              <a:ext cx="1091100" cy="399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086" name="Google Shape;1086;gb54d992188_0_15"/>
          <p:cNvGrpSpPr/>
          <p:nvPr/>
        </p:nvGrpSpPr>
        <p:grpSpPr>
          <a:xfrm rot="8555422">
            <a:off x="10647585" y="122179"/>
            <a:ext cx="1202532" cy="888586"/>
            <a:chOff x="3442589" y="5409894"/>
            <a:chExt cx="1202551" cy="888600"/>
          </a:xfrm>
        </p:grpSpPr>
        <p:sp>
          <p:nvSpPr>
            <p:cNvPr id="1087" name="Google Shape;1087;gb54d992188_0_15"/>
            <p:cNvSpPr/>
            <p:nvPr/>
          </p:nvSpPr>
          <p:spPr>
            <a:xfrm>
              <a:off x="4194644" y="5845659"/>
              <a:ext cx="228900" cy="228900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8" name="Google Shape;1088;gb54d992188_0_15"/>
            <p:cNvCxnSpPr/>
            <p:nvPr/>
          </p:nvCxnSpPr>
          <p:spPr>
            <a:xfrm>
              <a:off x="3442589" y="5639826"/>
              <a:ext cx="867300" cy="320400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89" name="Google Shape;1089;gb54d992188_0_15"/>
            <p:cNvCxnSpPr/>
            <p:nvPr/>
          </p:nvCxnSpPr>
          <p:spPr>
            <a:xfrm>
              <a:off x="4309740" y="5960094"/>
              <a:ext cx="167700" cy="338400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090" name="Google Shape;1090;gb54d992188_0_15"/>
            <p:cNvCxnSpPr/>
            <p:nvPr/>
          </p:nvCxnSpPr>
          <p:spPr>
            <a:xfrm rot="10800000" flipH="1">
              <a:off x="4309740" y="5409894"/>
              <a:ext cx="335400" cy="550200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091" name="Google Shape;1091;gb54d992188_0_15"/>
          <p:cNvSpPr txBox="1"/>
          <p:nvPr/>
        </p:nvSpPr>
        <p:spPr>
          <a:xfrm>
            <a:off x="2217683" y="351045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gb54d992188_0_15"/>
          <p:cNvSpPr/>
          <p:nvPr/>
        </p:nvSpPr>
        <p:spPr>
          <a:xfrm>
            <a:off x="2486250" y="0"/>
            <a:ext cx="8495100" cy="69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gb54d992188_0_15"/>
          <p:cNvSpPr txBox="1"/>
          <p:nvPr/>
        </p:nvSpPr>
        <p:spPr>
          <a:xfrm>
            <a:off x="2755675" y="1199330"/>
            <a:ext cx="80577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Haida potato called Xaadas sgúusadaa, in the Haida language meaning “long and skinny”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is  “knobby” and resembles a finger, therefore often thought to be a fingerling variety. 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Haida potato has yellowish skin and white flesh. It apparently is a “prolific producer” well suited to the damp, cool conditions of the north coast of BC and Haida Gwaii.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Potato saving is a tradition and has saved the Haida potato from extinction since there is no source of seed potatoes.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foods, such as fruits and vegetables, were a common item of exchange in the traditional economies of Indigenous Peoples.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gb54d992188_0_15"/>
          <p:cNvSpPr txBox="1"/>
          <p:nvPr/>
        </p:nvSpPr>
        <p:spPr>
          <a:xfrm>
            <a:off x="2903315" y="365619"/>
            <a:ext cx="71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accent2"/>
                </a:solidFill>
              </a:rPr>
              <a:t>Haida Potatoes in </a:t>
            </a: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 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gb54d992188_0_15"/>
          <p:cNvSpPr txBox="1"/>
          <p:nvPr/>
        </p:nvSpPr>
        <p:spPr>
          <a:xfrm>
            <a:off x="4688239" y="6451543"/>
            <a:ext cx="3000000" cy="30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/>
              <a:t>Photo credit: https://www.bcfoodhistory.ca/haida-potatoes</a:t>
            </a:r>
            <a:endParaRPr sz="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pic>
        <p:nvPicPr>
          <p:cNvPr id="1096" name="Google Shape;1096;gb54d992188_0_15"/>
          <p:cNvPicPr preferRelativeResize="0"/>
          <p:nvPr/>
        </p:nvPicPr>
        <p:blipFill rotWithShape="1">
          <a:blip r:embed="rId3">
            <a:alphaModFix/>
          </a:blip>
          <a:srcRect b="26884"/>
          <a:stretch/>
        </p:blipFill>
        <p:spPr>
          <a:xfrm>
            <a:off x="4689348" y="5362809"/>
            <a:ext cx="2952750" cy="113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"/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/>
            <a:ahLst/>
            <a:cxnLst/>
            <a:rect l="l" t="t" r="r" b="b"/>
            <a:pathLst>
              <a:path w="4489372" h="2965169" extrusionOk="0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96161">
            <a:off x="5564558" y="1785522"/>
            <a:ext cx="1595945" cy="5053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5"/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/>
            <a:ahLst/>
            <a:cxnLst/>
            <a:rect l="l" t="t" r="r" b="b"/>
            <a:pathLst>
              <a:path w="536501" h="971516" extrusionOk="0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rgbClr val="030E10"/>
              </a:gs>
              <a:gs pos="100000">
                <a:srgbClr val="030E1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5"/>
          <p:cNvSpPr/>
          <p:nvPr/>
        </p:nvSpPr>
        <p:spPr>
          <a:xfrm>
            <a:off x="6376057" y="2893479"/>
            <a:ext cx="536501" cy="957165"/>
          </a:xfrm>
          <a:custGeom>
            <a:avLst/>
            <a:gdLst/>
            <a:ahLst/>
            <a:cxnLst/>
            <a:rect l="l" t="t" r="r" b="b"/>
            <a:pathLst>
              <a:path w="536501" h="971516" extrusionOk="0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rgbClr val="061B1D"/>
              </a:gs>
              <a:gs pos="100000">
                <a:srgbClr val="030E1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5"/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rgbClr val="1F8892"/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5"/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rgbClr val="1A6F7C"/>
              </a:gs>
              <a:gs pos="19000">
                <a:schemeClr val="accent2"/>
              </a:gs>
              <a:gs pos="100000">
                <a:schemeClr val="accent2"/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5"/>
          <p:cNvSpPr/>
          <p:nvPr/>
        </p:nvSpPr>
        <p:spPr>
          <a:xfrm rot="-5400000" flipH="1">
            <a:off x="5089175" y="3143918"/>
            <a:ext cx="2074198" cy="1611075"/>
          </a:xfrm>
          <a:custGeom>
            <a:avLst/>
            <a:gdLst/>
            <a:ahLst/>
            <a:cxnLst/>
            <a:rect l="l" t="t" r="r" b="b"/>
            <a:pathLst>
              <a:path w="2074198" h="1611075" extrusionOk="0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rgbClr val="125158"/>
              </a:gs>
              <a:gs pos="50418">
                <a:schemeClr val="accent3"/>
              </a:gs>
              <a:gs pos="100000">
                <a:srgbClr val="0A2C3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5"/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5"/>
          <p:cNvSpPr/>
          <p:nvPr/>
        </p:nvSpPr>
        <p:spPr>
          <a:xfrm rot="-5400000">
            <a:off x="1785049" y="3041396"/>
            <a:ext cx="1372450" cy="67190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5"/>
          <p:cNvSpPr txBox="1"/>
          <p:nvPr/>
        </p:nvSpPr>
        <p:spPr>
          <a:xfrm>
            <a:off x="2883767" y="3045109"/>
            <a:ext cx="24216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GENETICS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1" name="Google Shape;1111;p5"/>
          <p:cNvGrpSpPr/>
          <p:nvPr/>
        </p:nvGrpSpPr>
        <p:grpSpPr>
          <a:xfrm>
            <a:off x="4353286" y="-38909"/>
            <a:ext cx="3618584" cy="2529706"/>
            <a:chOff x="2794115" y="-38910"/>
            <a:chExt cx="3618584" cy="2529706"/>
          </a:xfrm>
        </p:grpSpPr>
        <p:sp>
          <p:nvSpPr>
            <p:cNvPr id="1112" name="Google Shape;1112;p5"/>
            <p:cNvSpPr/>
            <p:nvPr/>
          </p:nvSpPr>
          <p:spPr>
            <a:xfrm>
              <a:off x="3925124" y="2176247"/>
              <a:ext cx="286470" cy="291957"/>
            </a:xfrm>
            <a:custGeom>
              <a:avLst/>
              <a:gdLst/>
              <a:ahLst/>
              <a:cxnLst/>
              <a:rect l="l" t="t" r="r" b="b"/>
              <a:pathLst>
                <a:path w="1776" h="1881" extrusionOk="0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3771793" y="1896737"/>
              <a:ext cx="346432" cy="256088"/>
            </a:xfrm>
            <a:custGeom>
              <a:avLst/>
              <a:gdLst/>
              <a:ahLst/>
              <a:cxnLst/>
              <a:rect l="l" t="t" r="r" b="b"/>
              <a:pathLst>
                <a:path w="3501" h="2588" extrusionOk="0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006545" y="1566097"/>
              <a:ext cx="277876" cy="316802"/>
            </a:xfrm>
            <a:custGeom>
              <a:avLst/>
              <a:gdLst/>
              <a:ahLst/>
              <a:cxnLst/>
              <a:rect l="l" t="t" r="r" b="b"/>
              <a:pathLst>
                <a:path w="2942" h="3247" extrusionOk="0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 extrusionOk="0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367146" y="1451291"/>
              <a:ext cx="213534" cy="300406"/>
            </a:xfrm>
            <a:custGeom>
              <a:avLst/>
              <a:gdLst/>
              <a:ahLst/>
              <a:cxnLst/>
              <a:rect l="l" t="t" r="r" b="b"/>
              <a:pathLst>
                <a:path w="2753" h="3873" extrusionOk="0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3419872" y="1175323"/>
              <a:ext cx="388063" cy="272151"/>
            </a:xfrm>
            <a:custGeom>
              <a:avLst/>
              <a:gdLst/>
              <a:ahLst/>
              <a:cxnLst/>
              <a:rect l="l" t="t" r="r" b="b"/>
              <a:pathLst>
                <a:path w="4436" h="3111" extrusionOk="0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42302" y="692696"/>
              <a:ext cx="273901" cy="333043"/>
            </a:xfrm>
            <a:custGeom>
              <a:avLst/>
              <a:gdLst/>
              <a:ahLst/>
              <a:cxnLst/>
              <a:rect l="l" t="t" r="r" b="b"/>
              <a:pathLst>
                <a:path w="2487" h="3024" extrusionOk="0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221676" y="1214411"/>
              <a:ext cx="280270" cy="313148"/>
            </a:xfrm>
            <a:custGeom>
              <a:avLst/>
              <a:gdLst/>
              <a:ahLst/>
              <a:cxnLst/>
              <a:rect l="l" t="t" r="r" b="b"/>
              <a:pathLst>
                <a:path w="3657" h="4086" extrusionOk="0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 extrusionOk="0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 extrusionOk="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948431" y="1460681"/>
              <a:ext cx="217252" cy="281966"/>
            </a:xfrm>
            <a:custGeom>
              <a:avLst/>
              <a:gdLst/>
              <a:ahLst/>
              <a:cxnLst/>
              <a:rect l="l" t="t" r="r" b="b"/>
              <a:pathLst>
                <a:path w="1882" h="2443" extrusionOk="0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478310" y="2174359"/>
              <a:ext cx="309009" cy="316438"/>
            </a:xfrm>
            <a:custGeom>
              <a:avLst/>
              <a:gdLst/>
              <a:ahLst/>
              <a:cxnLst/>
              <a:rect l="l" t="t" r="r" b="b"/>
              <a:pathLst>
                <a:path w="3785" h="3876" extrusionOk="0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 extrusionOk="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 extrusionOk="0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 rot="-27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 extrusionOk="0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 extrusionOk="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 extrusionOk="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 extrusionOk="0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 extrusionOk="0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 extrusionOk="0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2" name="Google Shape;1132;p5"/>
            <p:cNvGrpSpPr/>
            <p:nvPr/>
          </p:nvGrpSpPr>
          <p:grpSpPr>
            <a:xfrm>
              <a:off x="3333206" y="857594"/>
              <a:ext cx="343300" cy="201330"/>
              <a:chOff x="2627784" y="3959226"/>
              <a:chExt cx="3888432" cy="2280393"/>
            </a:xfrm>
          </p:grpSpPr>
          <p:sp>
            <p:nvSpPr>
              <p:cNvPr id="1133" name="Google Shape;1133;p5"/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>
                  <a:gd name="adj" fmla="val 25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5"/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>
                  <a:gd name="adj" fmla="val 25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5"/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5"/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5"/>
              <p:cNvSpPr/>
              <p:nvPr/>
            </p:nvSpPr>
            <p:spPr>
              <a:xfrm rot="-34004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5"/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5"/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5"/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 extrusionOk="0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5"/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5"/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 extrusionOk="0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3" name="Google Shape;1143;p5"/>
            <p:cNvSpPr/>
            <p:nvPr/>
          </p:nvSpPr>
          <p:spPr>
            <a:xfrm>
              <a:off x="4156011" y="263026"/>
              <a:ext cx="223709" cy="305860"/>
            </a:xfrm>
            <a:custGeom>
              <a:avLst/>
              <a:gdLst/>
              <a:ahLst/>
              <a:cxnLst/>
              <a:rect l="l" t="t" r="r" b="b"/>
              <a:pathLst>
                <a:path w="2568" h="3758" extrusionOk="0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 extrusionOk="0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5"/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 extrusionOk="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6" name="Google Shape;1146;p5"/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</p:grpSpPr>
          <p:sp>
            <p:nvSpPr>
              <p:cNvPr id="1147" name="Google Shape;1147;p5"/>
              <p:cNvSpPr/>
              <p:nvPr/>
            </p:nvSpPr>
            <p:spPr>
              <a:xfrm>
                <a:off x="4767053" y="1142826"/>
                <a:ext cx="2363788" cy="98583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21" extrusionOk="0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5"/>
              <p:cNvSpPr/>
              <p:nvPr/>
            </p:nvSpPr>
            <p:spPr>
              <a:xfrm>
                <a:off x="3419872" y="2274221"/>
                <a:ext cx="1925638" cy="3692538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416" extrusionOk="0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5"/>
              <p:cNvSpPr/>
              <p:nvPr/>
            </p:nvSpPr>
            <p:spPr>
              <a:xfrm>
                <a:off x="3841671" y="2252358"/>
                <a:ext cx="1951038" cy="3489266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283" extrusionOk="0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5"/>
              <p:cNvSpPr/>
              <p:nvPr/>
            </p:nvSpPr>
            <p:spPr>
              <a:xfrm flipH="1">
                <a:off x="2062550" y="1142826"/>
                <a:ext cx="2363788" cy="98583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21" extrusionOk="0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5"/>
              <p:cNvSpPr/>
              <p:nvPr/>
            </p:nvSpPr>
            <p:spPr>
              <a:xfrm>
                <a:off x="4366556" y="1001048"/>
                <a:ext cx="460794" cy="517472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369" extrusionOk="0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2" name="Google Shape;1152;p5"/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 extrusionOk="0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 extrusionOk="0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5"/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 extrusionOk="0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 extrusionOk="0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3825094" y="1043782"/>
              <a:ext cx="271140" cy="292344"/>
            </a:xfrm>
            <a:custGeom>
              <a:avLst/>
              <a:gdLst/>
              <a:ahLst/>
              <a:cxnLst/>
              <a:rect l="l" t="t" r="r" b="b"/>
              <a:pathLst>
                <a:path w="3363" h="3626" extrusionOk="0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5325187" y="519003"/>
              <a:ext cx="267185" cy="286545"/>
            </a:xfrm>
            <a:custGeom>
              <a:avLst/>
              <a:gdLst/>
              <a:ahLst/>
              <a:cxnLst/>
              <a:rect l="l" t="t" r="r" b="b"/>
              <a:pathLst>
                <a:path w="3381" h="3626" extrusionOk="0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 extrusionOk="0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 rot="-54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 extrusionOk="0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 extrusionOk="0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 extrusionOk="0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"/>
            <p:cNvSpPr/>
            <p:nvPr/>
          </p:nvSpPr>
          <p:spPr>
            <a:xfrm rot="-346324">
              <a:off x="3149259" y="539297"/>
              <a:ext cx="226547" cy="281295"/>
            </a:xfrm>
            <a:custGeom>
              <a:avLst/>
              <a:gdLst/>
              <a:ahLst/>
              <a:cxnLst/>
              <a:rect l="l" t="t" r="r" b="b"/>
              <a:pathLst>
                <a:path w="1949" h="2420" extrusionOk="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 extrusionOk="0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 extrusionOk="0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612312" y="708937"/>
              <a:ext cx="277876" cy="316802"/>
            </a:xfrm>
            <a:custGeom>
              <a:avLst/>
              <a:gdLst/>
              <a:ahLst/>
              <a:cxnLst/>
              <a:rect l="l" t="t" r="r" b="b"/>
              <a:pathLst>
                <a:path w="2942" h="3247" extrusionOk="0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838792" y="48540"/>
              <a:ext cx="213534" cy="300406"/>
            </a:xfrm>
            <a:custGeom>
              <a:avLst/>
              <a:gdLst/>
              <a:ahLst/>
              <a:cxnLst/>
              <a:rect l="l" t="t" r="r" b="b"/>
              <a:pathLst>
                <a:path w="2753" h="3873" extrusionOk="0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5793258" y="43425"/>
              <a:ext cx="273901" cy="333043"/>
            </a:xfrm>
            <a:custGeom>
              <a:avLst/>
              <a:gdLst/>
              <a:ahLst/>
              <a:cxnLst/>
              <a:rect l="l" t="t" r="r" b="b"/>
              <a:pathLst>
                <a:path w="2487" h="3024" extrusionOk="0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415764" y="147954"/>
              <a:ext cx="309009" cy="316438"/>
            </a:xfrm>
            <a:custGeom>
              <a:avLst/>
              <a:gdLst/>
              <a:ahLst/>
              <a:cxnLst/>
              <a:rect l="l" t="t" r="r" b="b"/>
              <a:pathLst>
                <a:path w="3785" h="3876" extrusionOk="0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 extrusionOk="0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 extrusionOk="0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2794115" y="14216"/>
              <a:ext cx="286470" cy="291957"/>
            </a:xfrm>
            <a:custGeom>
              <a:avLst/>
              <a:gdLst/>
              <a:ahLst/>
              <a:cxnLst/>
              <a:rect l="l" t="t" r="r" b="b"/>
              <a:pathLst>
                <a:path w="1776" h="1881" extrusionOk="0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3380997" y="166898"/>
              <a:ext cx="295509" cy="149725"/>
            </a:xfrm>
            <a:custGeom>
              <a:avLst/>
              <a:gdLst/>
              <a:ahLst/>
              <a:cxnLst/>
              <a:rect l="l" t="t" r="r" b="b"/>
              <a:pathLst>
                <a:path w="3600" h="1824" extrusionOk="0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 extrusionOk="0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4" name="Google Shape;1174;p5"/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</p:grpSpPr>
          <p:sp>
            <p:nvSpPr>
              <p:cNvPr id="1175" name="Google Shape;1175;p5"/>
              <p:cNvSpPr/>
              <p:nvPr/>
            </p:nvSpPr>
            <p:spPr>
              <a:xfrm>
                <a:off x="4767053" y="1142826"/>
                <a:ext cx="2363788" cy="98583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21" extrusionOk="0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5"/>
              <p:cNvSpPr/>
              <p:nvPr/>
            </p:nvSpPr>
            <p:spPr>
              <a:xfrm>
                <a:off x="3419872" y="2274221"/>
                <a:ext cx="1925638" cy="3692538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416" extrusionOk="0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5"/>
              <p:cNvSpPr/>
              <p:nvPr/>
            </p:nvSpPr>
            <p:spPr>
              <a:xfrm>
                <a:off x="3841671" y="2252358"/>
                <a:ext cx="1951038" cy="3489266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283" extrusionOk="0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5"/>
              <p:cNvSpPr/>
              <p:nvPr/>
            </p:nvSpPr>
            <p:spPr>
              <a:xfrm flipH="1">
                <a:off x="2062550" y="1142826"/>
                <a:ext cx="2363788" cy="98583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21" extrusionOk="0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5"/>
              <p:cNvSpPr/>
              <p:nvPr/>
            </p:nvSpPr>
            <p:spPr>
              <a:xfrm>
                <a:off x="4366556" y="1001048"/>
                <a:ext cx="460794" cy="517472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369" extrusionOk="0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endParaRPr sz="2701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0" name="Google Shape;1180;p5"/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 extrusionOk="0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 extrusionOk="0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5836172" y="550811"/>
              <a:ext cx="271140" cy="292344"/>
            </a:xfrm>
            <a:custGeom>
              <a:avLst/>
              <a:gdLst/>
              <a:ahLst/>
              <a:cxnLst/>
              <a:rect l="l" t="t" r="r" b="b"/>
              <a:pathLst>
                <a:path w="3363" h="3626" extrusionOk="0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 extrusionOk="0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 extrusionOk="0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 extrusionOk="0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 extrusionOk="0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 extrusionOk="0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8" name="Google Shape;1188;p5"/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rgbClr val="3F3F3F">
              <a:alpha val="5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5"/>
          <p:cNvSpPr txBox="1"/>
          <p:nvPr/>
        </p:nvSpPr>
        <p:spPr>
          <a:xfrm>
            <a:off x="1356602" y="4338496"/>
            <a:ext cx="30440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GENETICS</a:t>
            </a:r>
            <a:r>
              <a:rPr lang="en-US" sz="3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Genetics is the science of heredity</a:t>
            </a: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5"/>
          <p:cNvSpPr txBox="1"/>
          <p:nvPr/>
        </p:nvSpPr>
        <p:spPr>
          <a:xfrm>
            <a:off x="6740303" y="4196847"/>
            <a:ext cx="24216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HEREDITY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5"/>
          <p:cNvSpPr txBox="1"/>
          <p:nvPr/>
        </p:nvSpPr>
        <p:spPr>
          <a:xfrm>
            <a:off x="7989608" y="652284"/>
            <a:ext cx="3044032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HEREDITY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Heredity is the passage of genetic traits from one generation to the next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It is controlled by the chromosomes in the nucleus of the cell</a:t>
            </a: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2" name="Google Shape;119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52104">
            <a:off x="1392089" y="76539"/>
            <a:ext cx="1128307" cy="357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5"/>
          <p:cNvPicPr preferRelativeResize="0"/>
          <p:nvPr/>
        </p:nvPicPr>
        <p:blipFill rotWithShape="1">
          <a:blip r:embed="rId3">
            <a:alphaModFix/>
          </a:blip>
          <a:srcRect b="33958"/>
          <a:stretch/>
        </p:blipFill>
        <p:spPr>
          <a:xfrm rot="21074836">
            <a:off x="10535501" y="2678264"/>
            <a:ext cx="1595945" cy="3337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roup 94"/>
          <p:cNvGrpSpPr/>
          <p:nvPr/>
        </p:nvGrpSpPr>
        <p:grpSpPr>
          <a:xfrm>
            <a:off x="10706657" y="6137295"/>
            <a:ext cx="1491024" cy="717492"/>
            <a:chOff x="9987788" y="3053386"/>
            <a:chExt cx="1937329" cy="968737"/>
          </a:xfrm>
        </p:grpSpPr>
        <p:sp>
          <p:nvSpPr>
            <p:cNvPr id="96" name="Rectangle 95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6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9" name="Google Shape;1199;p6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200" name="Google Shape;1200;p6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201" name="Google Shape;1201;p6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6" name="Google Shape;1206;p6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207" name="Google Shape;1207;p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08" name="Google Shape;1208;p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09" name="Google Shape;1209;p6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10" name="Google Shape;1210;p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11" name="Google Shape;1211;p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12" name="Google Shape;1212;p6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213" name="Google Shape;1213;p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6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6" name="Google Shape;1216;p6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217" name="Google Shape;1217;p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18" name="Google Shape;1218;p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19" name="Google Shape;1219;p6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20" name="Google Shape;1220;p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21" name="Google Shape;1221;p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22" name="Google Shape;1222;p6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223" name="Google Shape;1223;p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6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6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227" name="Google Shape;1227;p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28" name="Google Shape;1228;p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29" name="Google Shape;1229;p6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30" name="Google Shape;1230;p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31" name="Google Shape;1231;p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32" name="Google Shape;1232;p6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233" name="Google Shape;1233;p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6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6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237" name="Google Shape;1237;p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38" name="Google Shape;1238;p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39" name="Google Shape;1239;p6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40" name="Google Shape;1240;p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41" name="Google Shape;1241;p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42" name="Google Shape;1242;p6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243" name="Google Shape;1243;p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45" name="Google Shape;1245;p6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46" name="Google Shape;1246;p6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247" name="Google Shape;1247;p6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248" name="Google Shape;1248;p6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49" name="Google Shape;1249;p6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50" name="Google Shape;1250;p6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51" name="Google Shape;1251;p6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252" name="Google Shape;1252;p6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253" name="Google Shape;1253;p6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54" name="Google Shape;1254;p6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55" name="Google Shape;1255;p6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56" name="Google Shape;1256;p6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257" name="Google Shape;1257;p6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58" name="Google Shape;1258;p6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59" name="Google Shape;1259;p6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60" name="Google Shape;1260;p6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61" name="Google Shape;1261;p6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62" name="Google Shape;1262;p6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263" name="Google Shape;1263;p6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264" name="Google Shape;1264;p6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5" name="Google Shape;1265;p6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66" name="Google Shape;1266;p6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267" name="Google Shape;1267;p6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268" name="Google Shape;1268;p6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6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6"/>
          <p:cNvSpPr txBox="1"/>
          <p:nvPr/>
        </p:nvSpPr>
        <p:spPr>
          <a:xfrm>
            <a:off x="2769069" y="1349159"/>
            <a:ext cx="437690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are composed of small units called genes (DNA)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carry the hereditary information and are found at specific locations along the chromosomes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23 pairs (total = 46) of chromosomes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6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2592" y="1553511"/>
            <a:ext cx="3800652" cy="3527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983531" y="5042594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7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9" name="Google Shape;1279;p7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280" name="Google Shape;1280;p7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281" name="Google Shape;1281;p7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6" name="Google Shape;1286;p7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287" name="Google Shape;1287;p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88" name="Google Shape;1288;p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89" name="Google Shape;1289;p7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90" name="Google Shape;1290;p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91" name="Google Shape;1291;p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92" name="Google Shape;1292;p7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293" name="Google Shape;1293;p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7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6" name="Google Shape;1296;p7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297" name="Google Shape;1297;p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98" name="Google Shape;1298;p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299" name="Google Shape;1299;p7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00" name="Google Shape;1300;p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01" name="Google Shape;1301;p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02" name="Google Shape;1302;p7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303" name="Google Shape;1303;p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6" name="Google Shape;1306;p7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307" name="Google Shape;1307;p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08" name="Google Shape;1308;p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09" name="Google Shape;1309;p7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10" name="Google Shape;1310;p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11" name="Google Shape;1311;p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12" name="Google Shape;1312;p7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313" name="Google Shape;1313;p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6" name="Google Shape;1316;p7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317" name="Google Shape;1317;p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18" name="Google Shape;1318;p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19" name="Google Shape;1319;p7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20" name="Google Shape;1320;p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21" name="Google Shape;1321;p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22" name="Google Shape;1322;p7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323" name="Google Shape;1323;p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25" name="Google Shape;1325;p7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26" name="Google Shape;1326;p7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327" name="Google Shape;1327;p7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328" name="Google Shape;1328;p7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9" name="Google Shape;1329;p7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30" name="Google Shape;1330;p7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31" name="Google Shape;1331;p7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332" name="Google Shape;1332;p7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333" name="Google Shape;1333;p7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34" name="Google Shape;1334;p7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35" name="Google Shape;1335;p7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36" name="Google Shape;1336;p7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337" name="Google Shape;1337;p7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38" name="Google Shape;1338;p7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39" name="Google Shape;1339;p7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40" name="Google Shape;1340;p7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41" name="Google Shape;1341;p7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42" name="Google Shape;1342;p7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343" name="Google Shape;1343;p7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344" name="Google Shape;1344;p7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5" name="Google Shape;1345;p7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46" name="Google Shape;1346;p7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347" name="Google Shape;1347;p7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348" name="Google Shape;1348;p7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7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7"/>
          <p:cNvSpPr txBox="1"/>
          <p:nvPr/>
        </p:nvSpPr>
        <p:spPr>
          <a:xfrm>
            <a:off x="2769069" y="1349159"/>
            <a:ext cx="8003609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Alleles are pairs of genes that carry the same traits (Loci) and are located on the same places on pairs of chromosomes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allele describes specifically what the trait 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include: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894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eye color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894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Curly hair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894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stature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894" marR="0" lvl="1" indent="-107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7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Alleles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2" name="Google Shape;13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9958" y="3655050"/>
            <a:ext cx="5762313" cy="23409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182729" y="6070313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8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9" name="Google Shape;1359;p8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360" name="Google Shape;1360;p8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361" name="Google Shape;1361;p8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6" name="Google Shape;1366;p8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367" name="Google Shape;1367;p8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68" name="Google Shape;1368;p8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69" name="Google Shape;1369;p8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70" name="Google Shape;1370;p8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71" name="Google Shape;1371;p8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72" name="Google Shape;1372;p8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373" name="Google Shape;1373;p8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8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8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6" name="Google Shape;1376;p8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377" name="Google Shape;1377;p8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78" name="Google Shape;1378;p8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79" name="Google Shape;1379;p8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80" name="Google Shape;1380;p8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383" name="Google Shape;1383;p8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8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8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6" name="Google Shape;1386;p8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387" name="Google Shape;1387;p8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393" name="Google Shape;1393;p8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8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6" name="Google Shape;1396;p8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397" name="Google Shape;1397;p8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403" name="Google Shape;1403;p8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8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05" name="Google Shape;1405;p8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06" name="Google Shape;1406;p8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407" name="Google Shape;1407;p8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08" name="Google Shape;1408;p8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09" name="Google Shape;1409;p8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10" name="Google Shape;1410;p8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11" name="Google Shape;1411;p8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412" name="Google Shape;1412;p8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413" name="Google Shape;1413;p8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14" name="Google Shape;1414;p8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15" name="Google Shape;1415;p8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16" name="Google Shape;1416;p8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417" name="Google Shape;1417;p8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18" name="Google Shape;1418;p8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19" name="Google Shape;1419;p8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20" name="Google Shape;1420;p8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21" name="Google Shape;1421;p8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22" name="Google Shape;1422;p8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423" name="Google Shape;1423;p8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424" name="Google Shape;1424;p8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25" name="Google Shape;1425;p8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26" name="Google Shape;1426;p8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27" name="Google Shape;1427;p8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428" name="Google Shape;1428;p8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8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8"/>
          <p:cNvSpPr txBox="1"/>
          <p:nvPr/>
        </p:nvSpPr>
        <p:spPr>
          <a:xfrm>
            <a:off x="2769069" y="1349159"/>
            <a:ext cx="8003609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Genotype: the genetic makeup of an individual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Phenotype: the physical appearance of an organism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8"/>
          <p:cNvSpPr txBox="1"/>
          <p:nvPr/>
        </p:nvSpPr>
        <p:spPr>
          <a:xfrm>
            <a:off x="2903315" y="365619"/>
            <a:ext cx="72542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Genotype vs. Phenotype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2" name="Google Shape;143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242" y="3569324"/>
            <a:ext cx="4622701" cy="2839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94046" y="6447035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9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9" name="Google Shape;1439;p9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440" name="Google Shape;1440;p9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441" name="Google Shape;1441;p9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6" name="Google Shape;1446;p9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447" name="Google Shape;1447;p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48" name="Google Shape;1448;p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49" name="Google Shape;1449;p9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50" name="Google Shape;1450;p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51" name="Google Shape;1451;p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52" name="Google Shape;1452;p9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453" name="Google Shape;1453;p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6" name="Google Shape;1456;p9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457" name="Google Shape;1457;p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58" name="Google Shape;1458;p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59" name="Google Shape;1459;p9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60" name="Google Shape;1460;p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61" name="Google Shape;1461;p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62" name="Google Shape;1462;p9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463" name="Google Shape;1463;p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6" name="Google Shape;1466;p9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467" name="Google Shape;1467;p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68" name="Google Shape;1468;p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69" name="Google Shape;1469;p9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70" name="Google Shape;1470;p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71" name="Google Shape;1471;p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72" name="Google Shape;1472;p9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473" name="Google Shape;1473;p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477" name="Google Shape;1477;p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78" name="Google Shape;1478;p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79" name="Google Shape;1479;p9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80" name="Google Shape;1480;p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81" name="Google Shape;1481;p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82" name="Google Shape;1482;p9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483" name="Google Shape;1483;p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85" name="Google Shape;1485;p9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86" name="Google Shape;1486;p9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487" name="Google Shape;1487;p9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88" name="Google Shape;1488;p9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89" name="Google Shape;1489;p9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90" name="Google Shape;1490;p9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91" name="Google Shape;1491;p9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492" name="Google Shape;1492;p9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493" name="Google Shape;1493;p9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4" name="Google Shape;1494;p9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95" name="Google Shape;1495;p9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496" name="Google Shape;1496;p9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497" name="Google Shape;1497;p9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98" name="Google Shape;1498;p9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499" name="Google Shape;1499;p9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00" name="Google Shape;1500;p9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01" name="Google Shape;1501;p9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02" name="Google Shape;1502;p9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503" name="Google Shape;1503;p9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504" name="Google Shape;1504;p9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05" name="Google Shape;1505;p9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06" name="Google Shape;1506;p9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07" name="Google Shape;1507;p9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508" name="Google Shape;1508;p9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9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9"/>
          <p:cNvSpPr txBox="1"/>
          <p:nvPr/>
        </p:nvSpPr>
        <p:spPr>
          <a:xfrm>
            <a:off x="2769070" y="1349159"/>
            <a:ext cx="4197679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Gregor Mendel was considered the “father of genetics”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conducted controlled heredity experiments using common garden pea plants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work was the first major study into the science of heredity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9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Gregor Mendel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9"/>
          <p:cNvSpPr txBox="1"/>
          <p:nvPr/>
        </p:nvSpPr>
        <p:spPr>
          <a:xfrm>
            <a:off x="7530191" y="5451650"/>
            <a:ext cx="3012537" cy="1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900"/>
            </a:pPr>
            <a:r>
              <a:rPr lang="en-US" sz="500" dirty="0">
                <a:solidFill>
                  <a:schemeClr val="dk1"/>
                </a:solidFill>
              </a:rPr>
              <a:t>“File:Gregor Mendel oval.jpg" by Hugo </a:t>
            </a:r>
            <a:r>
              <a:rPr lang="en-US" sz="500" dirty="0" err="1">
                <a:solidFill>
                  <a:schemeClr val="dk1"/>
                </a:solidFill>
              </a:rPr>
              <a:t>Iltis</a:t>
            </a:r>
            <a:r>
              <a:rPr lang="en-US" sz="500" dirty="0">
                <a:solidFill>
                  <a:schemeClr val="dk1"/>
                </a:solidFill>
              </a:rPr>
              <a:t> is licensed under CC BY 4.0</a:t>
            </a:r>
            <a:endParaRPr sz="500" b="0" i="0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26" name="Picture 2" descr="Gregor Mendel - Wikipedia">
            <a:extLst>
              <a:ext uri="{FF2B5EF4-FFF2-40B4-BE49-F238E27FC236}">
                <a16:creationId xmlns:a16="http://schemas.microsoft.com/office/drawing/2014/main" id="{F87DFE81-B515-E140-A41D-9B8A314D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06" y="1415296"/>
            <a:ext cx="2915822" cy="39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0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9" name="Google Shape;1519;p10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520" name="Google Shape;1520;p10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521" name="Google Shape;1521;p10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6" name="Google Shape;1526;p10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527" name="Google Shape;1527;p1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28" name="Google Shape;1528;p1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29" name="Google Shape;1529;p10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30" name="Google Shape;1530;p1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31" name="Google Shape;1531;p1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32" name="Google Shape;1532;p10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533" name="Google Shape;1533;p1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6" name="Google Shape;1536;p10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37" name="Google Shape;1537;p1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38" name="Google Shape;1538;p1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39" name="Google Shape;1539;p10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40" name="Google Shape;1540;p1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41" name="Google Shape;1541;p1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42" name="Google Shape;1542;p10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543" name="Google Shape;1543;p1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0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p10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547" name="Google Shape;1547;p1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48" name="Google Shape;1548;p1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49" name="Google Shape;1549;p10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50" name="Google Shape;1550;p1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51" name="Google Shape;1551;p1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52" name="Google Shape;1552;p10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553" name="Google Shape;1553;p1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10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557" name="Google Shape;1557;p1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58" name="Google Shape;1558;p1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59" name="Google Shape;1559;p10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60" name="Google Shape;1560;p1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61" name="Google Shape;1561;p1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62" name="Google Shape;1562;p10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563" name="Google Shape;1563;p1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65" name="Google Shape;1565;p10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66" name="Google Shape;1566;p10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567" name="Google Shape;1567;p10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568" name="Google Shape;1568;p10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69" name="Google Shape;1569;p10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70" name="Google Shape;1570;p10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71" name="Google Shape;1571;p10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572" name="Google Shape;1572;p10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573" name="Google Shape;1573;p10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74" name="Google Shape;1574;p10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75" name="Google Shape;1575;p10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576" name="Google Shape;1576;p10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577" name="Google Shape;1577;p10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78" name="Google Shape;1578;p10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79" name="Google Shape;1579;p10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80" name="Google Shape;1580;p10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81" name="Google Shape;1581;p10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82" name="Google Shape;1582;p10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583" name="Google Shape;1583;p10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584" name="Google Shape;1584;p10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85" name="Google Shape;1585;p10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86" name="Google Shape;1586;p10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587" name="Google Shape;1587;p10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588" name="Google Shape;1588;p10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10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10"/>
          <p:cNvSpPr txBox="1"/>
          <p:nvPr/>
        </p:nvSpPr>
        <p:spPr>
          <a:xfrm>
            <a:off x="2769069" y="1349159"/>
            <a:ext cx="7644579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breeding pea plants, Mendel derived the following laws about genetics: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of Dominance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of Segregation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of Independent Assortment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0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Gregor Mendel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78" name="Rectangle 77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1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7" name="Google Shape;1597;p11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598" name="Google Shape;1598;p11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599" name="Google Shape;1599;p11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4" name="Google Shape;1604;p11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605" name="Google Shape;1605;p1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06" name="Google Shape;1606;p1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07" name="Google Shape;1607;p1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08" name="Google Shape;1608;p1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09" name="Google Shape;1609;p1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10" name="Google Shape;1610;p1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611" name="Google Shape;1611;p1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4" name="Google Shape;1614;p11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615" name="Google Shape;1615;p1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16" name="Google Shape;1616;p1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17" name="Google Shape;1617;p1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18" name="Google Shape;1618;p1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19" name="Google Shape;1619;p1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20" name="Google Shape;1620;p11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621" name="Google Shape;1621;p1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11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25" name="Google Shape;1625;p1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26" name="Google Shape;1626;p1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27" name="Google Shape;1627;p1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28" name="Google Shape;1628;p1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29" name="Google Shape;1629;p1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30" name="Google Shape;1630;p1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631" name="Google Shape;1631;p1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635" name="Google Shape;1635;p1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36" name="Google Shape;1636;p1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37" name="Google Shape;1637;p11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38" name="Google Shape;1638;p1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39" name="Google Shape;1639;p1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40" name="Google Shape;1640;p1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641" name="Google Shape;1641;p1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1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43" name="Google Shape;1643;p11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44" name="Google Shape;1644;p11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645" name="Google Shape;1645;p11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646" name="Google Shape;1646;p11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47" name="Google Shape;1647;p11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48" name="Google Shape;1648;p11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49" name="Google Shape;1649;p11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650" name="Google Shape;1650;p11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651" name="Google Shape;1651;p11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52" name="Google Shape;1652;p11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53" name="Google Shape;1653;p11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54" name="Google Shape;1654;p11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655" name="Google Shape;1655;p11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56" name="Google Shape;1656;p11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57" name="Google Shape;1657;p11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58" name="Google Shape;1658;p11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59" name="Google Shape;1659;p11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60" name="Google Shape;1660;p11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661" name="Google Shape;1661;p11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662" name="Google Shape;1662;p11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63" name="Google Shape;1663;p11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64" name="Google Shape;1664;p11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665" name="Google Shape;1665;p11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666" name="Google Shape;1666;p11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11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11"/>
          <p:cNvSpPr txBox="1"/>
          <p:nvPr/>
        </p:nvSpPr>
        <p:spPr>
          <a:xfrm>
            <a:off x="2769069" y="1349159"/>
            <a:ext cx="4418985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heterozygous individual has 2 different alleles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one that appears in the offspring is the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one that does not appear in the offspring is the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recessive</a:t>
            </a:r>
            <a:r>
              <a:rPr lang="en-US" sz="28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1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Law of Dominance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1"/>
          <p:cNvSpPr/>
          <p:nvPr/>
        </p:nvSpPr>
        <p:spPr>
          <a:xfrm>
            <a:off x="7260241" y="1560124"/>
            <a:ext cx="3569045" cy="446142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1" name="Google Shape;16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496" y="1900719"/>
            <a:ext cx="3456645" cy="3478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roup 79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1" name="Rectangle 80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352560" y="5453434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2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8" name="Google Shape;1678;p12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679" name="Google Shape;1679;p12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680" name="Google Shape;1680;p12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5" name="Google Shape;1685;p12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686" name="Google Shape;1686;p1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87" name="Google Shape;1687;p1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88" name="Google Shape;1688;p1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89" name="Google Shape;1689;p1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90" name="Google Shape;1690;p1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91" name="Google Shape;1691;p1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692" name="Google Shape;1692;p1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1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12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696" name="Google Shape;1696;p1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97" name="Google Shape;1697;p1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98" name="Google Shape;1698;p1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699" name="Google Shape;1699;p1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00" name="Google Shape;1700;p1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01" name="Google Shape;1701;p12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702" name="Google Shape;1702;p1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1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5" name="Google Shape;1705;p12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706" name="Google Shape;1706;p1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07" name="Google Shape;1707;p1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08" name="Google Shape;1708;p1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09" name="Google Shape;1709;p1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10" name="Google Shape;1710;p1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11" name="Google Shape;1711;p1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712" name="Google Shape;1712;p1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5" name="Google Shape;1715;p12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716" name="Google Shape;1716;p1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17" name="Google Shape;1717;p1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18" name="Google Shape;1718;p12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19" name="Google Shape;1719;p1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20" name="Google Shape;1720;p1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21" name="Google Shape;1721;p1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722" name="Google Shape;1722;p1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724" name="Google Shape;1724;p12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25" name="Google Shape;1725;p12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726" name="Google Shape;1726;p12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727" name="Google Shape;1727;p1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28" name="Google Shape;1728;p1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29" name="Google Shape;1729;p1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30" name="Google Shape;1730;p1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731" name="Google Shape;1731;p12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732" name="Google Shape;1732;p1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33" name="Google Shape;1733;p1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34" name="Google Shape;1734;p1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35" name="Google Shape;1735;p1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736" name="Google Shape;1736;p12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37" name="Google Shape;1737;p12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38" name="Google Shape;1738;p12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39" name="Google Shape;1739;p12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40" name="Google Shape;1740;p12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41" name="Google Shape;1741;p12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742" name="Google Shape;1742;p12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743" name="Google Shape;1743;p12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44" name="Google Shape;1744;p12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45" name="Google Shape;1745;p12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746" name="Google Shape;1746;p12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747" name="Google Shape;1747;p12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12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12"/>
          <p:cNvSpPr txBox="1"/>
          <p:nvPr/>
        </p:nvSpPr>
        <p:spPr>
          <a:xfrm>
            <a:off x="2769069" y="1349159"/>
            <a:ext cx="7644579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sexual reproduction, traits from both parents recombine randomly during fertilization which results in  </a:t>
            </a:r>
            <a:r>
              <a:rPr lang="en-US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recombination</a:t>
            </a: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12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Law of Segregation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1" name="Google Shape;17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704" y="2700821"/>
            <a:ext cx="4578710" cy="3900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94046" y="6630446"/>
            <a:ext cx="34948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"/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Intentions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2"/>
          <p:cNvGrpSpPr/>
          <p:nvPr/>
        </p:nvGrpSpPr>
        <p:grpSpPr>
          <a:xfrm>
            <a:off x="5827039" y="1961355"/>
            <a:ext cx="5473415" cy="646331"/>
            <a:chOff x="5808996" y="1829008"/>
            <a:chExt cx="5473415" cy="646331"/>
          </a:xfrm>
        </p:grpSpPr>
        <p:sp>
          <p:nvSpPr>
            <p:cNvPr id="283" name="Google Shape;283;p2"/>
            <p:cNvSpPr txBox="1"/>
            <p:nvPr/>
          </p:nvSpPr>
          <p:spPr>
            <a:xfrm>
              <a:off x="6774719" y="1951491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Hybrids &amp; Genetics</a:t>
              </a:r>
              <a:endPara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2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286" name="Google Shape;286;p2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287" name="Google Shape;287;p2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" name="Google Shape;292;p2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293" name="Google Shape;293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94" name="Google Shape;294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95" name="Google Shape;295;p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96" name="Google Shape;296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97" name="Google Shape;297;p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98" name="Google Shape;298;p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99" name="Google Shape;299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" name="Google Shape;302;p2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303" name="Google Shape;303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04" name="Google Shape;304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05" name="Google Shape;305;p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06" name="Google Shape;306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07" name="Google Shape;307;p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08" name="Google Shape;308;p2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309" name="Google Shape;309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2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313" name="Google Shape;313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14" name="Google Shape;314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15" name="Google Shape;315;p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16" name="Google Shape;316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17" name="Google Shape;317;p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18" name="Google Shape;318;p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319" name="Google Shape;319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2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323" name="Google Shape;323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24" name="Google Shape;324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25" name="Google Shape;325;p2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26" name="Google Shape;326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27" name="Google Shape;327;p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28" name="Google Shape;328;p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329" name="Google Shape;329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1" name="Google Shape;331;p2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32" name="Google Shape;332;p2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333" name="Google Shape;333;p2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334" name="Google Shape;334;p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5" name="Google Shape;335;p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36" name="Google Shape;336;p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37" name="Google Shape;337;p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338" name="Google Shape;338;p2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339" name="Google Shape;339;p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0" name="Google Shape;340;p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41" name="Google Shape;341;p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42" name="Google Shape;342;p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343" name="Google Shape;343;p2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44" name="Google Shape;344;p2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45" name="Google Shape;345;p2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46" name="Google Shape;346;p2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47" name="Google Shape;347;p2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48" name="Google Shape;348;p2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349" name="Google Shape;349;p2"/>
          <p:cNvGrpSpPr/>
          <p:nvPr/>
        </p:nvGrpSpPr>
        <p:grpSpPr>
          <a:xfrm>
            <a:off x="5827039" y="3052216"/>
            <a:ext cx="5465788" cy="646331"/>
            <a:chOff x="5808996" y="1829008"/>
            <a:chExt cx="5465788" cy="646331"/>
          </a:xfrm>
        </p:grpSpPr>
        <p:sp>
          <p:nvSpPr>
            <p:cNvPr id="350" name="Google Shape;350;p2"/>
            <p:cNvSpPr txBox="1"/>
            <p:nvPr/>
          </p:nvSpPr>
          <p:spPr>
            <a:xfrm>
              <a:off x="6767092" y="1880656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Gregor Mendel</a:t>
              </a:r>
              <a:endParaRPr sz="2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5865490" y="4155616"/>
            <a:ext cx="5465788" cy="646331"/>
            <a:chOff x="5808996" y="1829008"/>
            <a:chExt cx="5465788" cy="646331"/>
          </a:xfrm>
        </p:grpSpPr>
        <p:sp>
          <p:nvSpPr>
            <p:cNvPr id="353" name="Google Shape;353;p2"/>
            <p:cNvSpPr txBox="1"/>
            <p:nvPr/>
          </p:nvSpPr>
          <p:spPr>
            <a:xfrm>
              <a:off x="6767092" y="1951492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Laws of Dominance</a:t>
              </a:r>
              <a:endPara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2"/>
          <p:cNvGrpSpPr/>
          <p:nvPr/>
        </p:nvGrpSpPr>
        <p:grpSpPr>
          <a:xfrm>
            <a:off x="5827039" y="5233939"/>
            <a:ext cx="5427111" cy="646331"/>
            <a:chOff x="5808996" y="1829008"/>
            <a:chExt cx="5427111" cy="646331"/>
          </a:xfrm>
        </p:grpSpPr>
        <p:sp>
          <p:nvSpPr>
            <p:cNvPr id="356" name="Google Shape;356;p2"/>
            <p:cNvSpPr txBox="1"/>
            <p:nvPr/>
          </p:nvSpPr>
          <p:spPr>
            <a:xfrm>
              <a:off x="6728416" y="1944712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Punnett Squares</a:t>
              </a:r>
              <a:endPara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359" name="Google Shape;359;p2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0" name="Google Shape;360;p2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61" name="Google Shape;361;p2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362" name="Google Shape;362;p2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363" name="Google Shape;363;p2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90" name="Rectangle 8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13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8" name="Google Shape;1758;p13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759" name="Google Shape;1759;p13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760" name="Google Shape;1760;p13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5" name="Google Shape;1765;p13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766" name="Google Shape;1766;p1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67" name="Google Shape;1767;p1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68" name="Google Shape;1768;p1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69" name="Google Shape;1769;p1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70" name="Google Shape;1770;p1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71" name="Google Shape;1771;p1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772" name="Google Shape;1772;p1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13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776" name="Google Shape;1776;p1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77" name="Google Shape;1777;p1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78" name="Google Shape;1778;p1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79" name="Google Shape;1779;p1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80" name="Google Shape;1780;p1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81" name="Google Shape;1781;p13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782" name="Google Shape;1782;p1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5" name="Google Shape;1785;p13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786" name="Google Shape;1786;p1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87" name="Google Shape;1787;p1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88" name="Google Shape;1788;p1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89" name="Google Shape;1789;p1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90" name="Google Shape;1790;p1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91" name="Google Shape;1791;p1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792" name="Google Shape;1792;p1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5" name="Google Shape;1795;p13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796" name="Google Shape;1796;p1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97" name="Google Shape;1797;p1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98" name="Google Shape;1798;p13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799" name="Google Shape;1799;p1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00" name="Google Shape;1800;p1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01" name="Google Shape;1801;p1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802" name="Google Shape;1802;p1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804" name="Google Shape;1804;p13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05" name="Google Shape;1805;p13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806" name="Google Shape;1806;p13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807" name="Google Shape;1807;p13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08" name="Google Shape;1808;p13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09" name="Google Shape;1809;p13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10" name="Google Shape;1810;p13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811" name="Google Shape;1811;p13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812" name="Google Shape;1812;p13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13" name="Google Shape;1813;p13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14" name="Google Shape;1814;p13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15" name="Google Shape;1815;p13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816" name="Google Shape;1816;p13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17" name="Google Shape;1817;p13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18" name="Google Shape;1818;p13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19" name="Google Shape;1819;p13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20" name="Google Shape;1820;p13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21" name="Google Shape;1821;p13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822" name="Google Shape;1822;p13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823" name="Google Shape;1823;p13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24" name="Google Shape;1824;p13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25" name="Google Shape;1825;p13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26" name="Google Shape;1826;p13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827" name="Google Shape;1827;p13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13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13"/>
          <p:cNvSpPr txBox="1"/>
          <p:nvPr/>
        </p:nvSpPr>
        <p:spPr>
          <a:xfrm>
            <a:off x="2769069" y="1349159"/>
            <a:ext cx="7644579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1200" marR="0" lvl="0" indent="-42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 pairs separate independently during the formation of egg and sperm cells (gametes)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1200" marR="0" lvl="0" indent="-421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that traits are transmitted to offspring independently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13"/>
          <p:cNvSpPr txBox="1"/>
          <p:nvPr/>
        </p:nvSpPr>
        <p:spPr>
          <a:xfrm>
            <a:off x="2903315" y="365619"/>
            <a:ext cx="8158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Law of Independent Assortment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13"/>
          <p:cNvSpPr/>
          <p:nvPr/>
        </p:nvSpPr>
        <p:spPr>
          <a:xfrm rot="2664046">
            <a:off x="8383404" y="3359301"/>
            <a:ext cx="875357" cy="3434788"/>
          </a:xfrm>
          <a:custGeom>
            <a:avLst/>
            <a:gdLst/>
            <a:ahLst/>
            <a:cxnLst/>
            <a:rect l="l" t="t" r="r" b="b"/>
            <a:pathLst>
              <a:path w="972505" h="4242435" extrusionOk="0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1854" y="3655049"/>
            <a:ext cx="2491278" cy="2917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roup 79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1" name="Rectangle 80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049840" y="6606384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4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9" name="Google Shape;1839;p14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840" name="Google Shape;1840;p14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841" name="Google Shape;1841;p14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4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6" name="Google Shape;1846;p14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847" name="Google Shape;1847;p1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51" name="Google Shape;1851;p1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52" name="Google Shape;1852;p14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853" name="Google Shape;1853;p1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6" name="Google Shape;1856;p14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857" name="Google Shape;1857;p1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58" name="Google Shape;1858;p1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59" name="Google Shape;1859;p14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60" name="Google Shape;1860;p1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61" name="Google Shape;1861;p1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62" name="Google Shape;1862;p14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863" name="Google Shape;1863;p1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6" name="Google Shape;1866;p14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867" name="Google Shape;1867;p1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68" name="Google Shape;1868;p1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69" name="Google Shape;1869;p14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70" name="Google Shape;1870;p1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71" name="Google Shape;1871;p1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72" name="Google Shape;1872;p14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873" name="Google Shape;1873;p1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14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1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6" name="Google Shape;1876;p14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877" name="Google Shape;1877;p1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78" name="Google Shape;1878;p1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79" name="Google Shape;1879;p14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80" name="Google Shape;1880;p1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81" name="Google Shape;1881;p1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82" name="Google Shape;1882;p14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883" name="Google Shape;1883;p1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1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885" name="Google Shape;1885;p14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86" name="Google Shape;1886;p14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887" name="Google Shape;1887;p14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888" name="Google Shape;1888;p14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89" name="Google Shape;1889;p14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90" name="Google Shape;1890;p14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91" name="Google Shape;1891;p14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892" name="Google Shape;1892;p14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893" name="Google Shape;1893;p14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94" name="Google Shape;1894;p14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95" name="Google Shape;1895;p14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896" name="Google Shape;1896;p14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897" name="Google Shape;1897;p14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98" name="Google Shape;1898;p14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899" name="Google Shape;1899;p14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00" name="Google Shape;1900;p14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01" name="Google Shape;1901;p14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02" name="Google Shape;1902;p14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903" name="Google Shape;1903;p14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904" name="Google Shape;1904;p14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5" name="Google Shape;1905;p14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06" name="Google Shape;1906;p14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07" name="Google Shape;1907;p14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908" name="Google Shape;1908;p14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14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14"/>
          <p:cNvSpPr txBox="1"/>
          <p:nvPr/>
        </p:nvSpPr>
        <p:spPr>
          <a:xfrm>
            <a:off x="2769069" y="1349159"/>
            <a:ext cx="764457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Codominance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when both alleles are expressed in the heterozygote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4"/>
          <p:cNvSpPr txBox="1"/>
          <p:nvPr/>
        </p:nvSpPr>
        <p:spPr>
          <a:xfrm>
            <a:off x="2903315" y="365619"/>
            <a:ext cx="8158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Co-dominance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2" name="Google Shape;19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7340" y="2355127"/>
            <a:ext cx="5346041" cy="4182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896403" y="6635843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5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9" name="Google Shape;1919;p15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1920" name="Google Shape;1920;p15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1921" name="Google Shape;1921;p15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6" name="Google Shape;1926;p15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1927" name="Google Shape;1927;p15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28" name="Google Shape;1928;p15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29" name="Google Shape;1929;p15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30" name="Google Shape;1930;p15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31" name="Google Shape;1931;p15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32" name="Google Shape;1932;p15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933" name="Google Shape;1933;p15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6" name="Google Shape;1936;p15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937" name="Google Shape;1937;p15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38" name="Google Shape;1938;p15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39" name="Google Shape;1939;p15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40" name="Google Shape;1940;p15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41" name="Google Shape;1941;p15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42" name="Google Shape;1942;p15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943" name="Google Shape;1943;p15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6" name="Google Shape;1946;p15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947" name="Google Shape;1947;p15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48" name="Google Shape;1948;p15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49" name="Google Shape;1949;p15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50" name="Google Shape;1950;p15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51" name="Google Shape;1951;p15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52" name="Google Shape;1952;p15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953" name="Google Shape;1953;p15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6" name="Google Shape;1956;p15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1957" name="Google Shape;1957;p15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58" name="Google Shape;1958;p15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59" name="Google Shape;1959;p15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60" name="Google Shape;1960;p15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61" name="Google Shape;1961;p15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62" name="Google Shape;1962;p15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1963" name="Google Shape;1963;p15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65" name="Google Shape;1965;p15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66" name="Google Shape;1966;p15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1967" name="Google Shape;1967;p15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968" name="Google Shape;1968;p15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9" name="Google Shape;1969;p15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70" name="Google Shape;1970;p15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71" name="Google Shape;1971;p15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1972" name="Google Shape;1972;p15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1973" name="Google Shape;1973;p15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74" name="Google Shape;1974;p15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75" name="Google Shape;1975;p15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1976" name="Google Shape;1976;p15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1977" name="Google Shape;1977;p15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78" name="Google Shape;1978;p15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79" name="Google Shape;1979;p15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80" name="Google Shape;1980;p15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81" name="Google Shape;1981;p15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82" name="Google Shape;1982;p15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1983" name="Google Shape;1983;p15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1984" name="Google Shape;1984;p15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5" name="Google Shape;1985;p15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86" name="Google Shape;1986;p15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1987" name="Google Shape;1987;p15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1988" name="Google Shape;1988;p15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5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5"/>
          <p:cNvSpPr txBox="1"/>
          <p:nvPr/>
        </p:nvSpPr>
        <p:spPr>
          <a:xfrm>
            <a:off x="2769069" y="1349159"/>
            <a:ext cx="7644579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 pairs separate independently during the formation of egg and sperm cells (gametes)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that traits are transmitted to offspring independently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15"/>
          <p:cNvSpPr txBox="1"/>
          <p:nvPr/>
        </p:nvSpPr>
        <p:spPr>
          <a:xfrm>
            <a:off x="2903315" y="365619"/>
            <a:ext cx="8158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Incomplete Dominance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2" name="Google Shape;19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9228" y="3770354"/>
            <a:ext cx="5236583" cy="290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32410" y="6669354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6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9" name="Google Shape;1999;p16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2000" name="Google Shape;2000;p16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2001" name="Google Shape;2001;p16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6" name="Google Shape;2006;p16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2007" name="Google Shape;2007;p1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08" name="Google Shape;2008;p1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09" name="Google Shape;2009;p16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10" name="Google Shape;2010;p1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11" name="Google Shape;2011;p1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12" name="Google Shape;2012;p16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013" name="Google Shape;2013;p1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6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6" name="Google Shape;2016;p16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2017" name="Google Shape;2017;p1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18" name="Google Shape;2018;p1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19" name="Google Shape;2019;p16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20" name="Google Shape;2020;p1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21" name="Google Shape;2021;p1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22" name="Google Shape;2022;p16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023" name="Google Shape;2023;p1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16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6" name="Google Shape;2026;p16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2027" name="Google Shape;2027;p1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28" name="Google Shape;2028;p1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29" name="Google Shape;2029;p16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30" name="Google Shape;2030;p1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31" name="Google Shape;2031;p1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32" name="Google Shape;2032;p16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033" name="Google Shape;2033;p1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6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6" name="Google Shape;2036;p16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2037" name="Google Shape;2037;p16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38" name="Google Shape;2038;p16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39" name="Google Shape;2039;p16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40" name="Google Shape;2040;p16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41" name="Google Shape;2041;p16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42" name="Google Shape;2042;p16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043" name="Google Shape;2043;p16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6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45" name="Google Shape;2045;p16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46" name="Google Shape;2046;p16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2047" name="Google Shape;2047;p16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2048" name="Google Shape;2048;p16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49" name="Google Shape;2049;p16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50" name="Google Shape;2050;p16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51" name="Google Shape;2051;p16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2052" name="Google Shape;2052;p16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3" name="Google Shape;2053;p16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54" name="Google Shape;2054;p16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55" name="Google Shape;2055;p16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56" name="Google Shape;2056;p16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2057" name="Google Shape;2057;p16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58" name="Google Shape;2058;p16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59" name="Google Shape;2059;p16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60" name="Google Shape;2060;p16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61" name="Google Shape;2061;p16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62" name="Google Shape;2062;p16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2063" name="Google Shape;2063;p16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2064" name="Google Shape;2064;p16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65" name="Google Shape;2065;p16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66" name="Google Shape;2066;p16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067" name="Google Shape;2067;p16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2068" name="Google Shape;2068;p16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16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16"/>
          <p:cNvSpPr txBox="1"/>
          <p:nvPr/>
        </p:nvSpPr>
        <p:spPr>
          <a:xfrm>
            <a:off x="2769070" y="1349159"/>
            <a:ext cx="4696657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1200" marR="0" lvl="0" indent="-42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Mendel developed the law of segregation by following only a single characteristic, such as pod color, in his pea plants.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1200" marR="0" lvl="0" indent="-421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Biologists use a diagram, now called a Punnett square, to help predict the probable inheritance of alleles in different crosses.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16"/>
          <p:cNvSpPr txBox="1"/>
          <p:nvPr/>
        </p:nvSpPr>
        <p:spPr>
          <a:xfrm>
            <a:off x="2903315" y="365619"/>
            <a:ext cx="8158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Punnett Squares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2" name="Google Shape;20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4910" y="1418264"/>
            <a:ext cx="3770932" cy="3770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418351" y="5107330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7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9" name="Google Shape;2079;p17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2080" name="Google Shape;2080;p17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2081" name="Google Shape;2081;p17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7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7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7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7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6" name="Google Shape;2086;p17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2087" name="Google Shape;2087;p1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88" name="Google Shape;2088;p1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89" name="Google Shape;2089;p17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90" name="Google Shape;2090;p1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91" name="Google Shape;2091;p1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92" name="Google Shape;2092;p17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093" name="Google Shape;2093;p1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7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6" name="Google Shape;2096;p17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2097" name="Google Shape;2097;p1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98" name="Google Shape;2098;p1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099" name="Google Shape;2099;p17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00" name="Google Shape;2100;p1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01" name="Google Shape;2101;p1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02" name="Google Shape;2102;p17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103" name="Google Shape;2103;p1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6" name="Google Shape;2106;p17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2107" name="Google Shape;2107;p1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08" name="Google Shape;2108;p1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09" name="Google Shape;2109;p17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10" name="Google Shape;2110;p1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11" name="Google Shape;2111;p1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12" name="Google Shape;2112;p17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113" name="Google Shape;2113;p1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6" name="Google Shape;2116;p17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2117" name="Google Shape;2117;p17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18" name="Google Shape;2118;p17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19" name="Google Shape;2119;p17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20" name="Google Shape;2120;p17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21" name="Google Shape;2121;p17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22" name="Google Shape;2122;p17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2123" name="Google Shape;2123;p17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25" name="Google Shape;2125;p17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26" name="Google Shape;2126;p17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2127" name="Google Shape;2127;p17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2128" name="Google Shape;2128;p17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29" name="Google Shape;2129;p17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30" name="Google Shape;2130;p17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31" name="Google Shape;2131;p17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2132" name="Google Shape;2132;p17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133" name="Google Shape;2133;p17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34" name="Google Shape;2134;p17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35" name="Google Shape;2135;p17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2136" name="Google Shape;2136;p17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2137" name="Google Shape;2137;p17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38" name="Google Shape;2138;p17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39" name="Google Shape;2139;p17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40" name="Google Shape;2140;p17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41" name="Google Shape;2141;p17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42" name="Google Shape;2142;p17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2143" name="Google Shape;2143;p17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2144" name="Google Shape;2144;p17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5" name="Google Shape;2145;p17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46" name="Google Shape;2146;p17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2147" name="Google Shape;2147;p17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2148" name="Google Shape;2148;p17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7"/>
          <p:cNvSpPr/>
          <p:nvPr/>
        </p:nvSpPr>
        <p:spPr>
          <a:xfrm>
            <a:off x="2493931" y="0"/>
            <a:ext cx="969806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17"/>
          <p:cNvSpPr txBox="1"/>
          <p:nvPr/>
        </p:nvSpPr>
        <p:spPr>
          <a:xfrm>
            <a:off x="2769070" y="1349159"/>
            <a:ext cx="4696657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1200" marR="0" lvl="0" indent="-42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Punnett square shows every possible combination when combining one maternal (mother) allele with one paternal (father) allele.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1200" marR="0" lvl="0" indent="-421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example, both organisms are heterozygous for flower color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(purple).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1200" marR="0" lvl="0" indent="-421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probability of any single offspring showing the recessive trait (genotype = bb; phenotype = white) is 25%.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17"/>
          <p:cNvSpPr txBox="1"/>
          <p:nvPr/>
        </p:nvSpPr>
        <p:spPr>
          <a:xfrm>
            <a:off x="2903315" y="365619"/>
            <a:ext cx="8158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Punnett Squares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2" name="Google Shape;21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638" y="1873331"/>
            <a:ext cx="4782173" cy="4061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roup 77"/>
          <p:cNvGrpSpPr/>
          <p:nvPr/>
        </p:nvGrpSpPr>
        <p:grpSpPr>
          <a:xfrm>
            <a:off x="10706657" y="6148963"/>
            <a:ext cx="1491024" cy="717492"/>
            <a:chOff x="9987788" y="3053386"/>
            <a:chExt cx="1937329" cy="968737"/>
          </a:xfrm>
        </p:grpSpPr>
        <p:sp>
          <p:nvSpPr>
            <p:cNvPr id="79" name="Rectangle 78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8"/>
          <p:cNvSpPr txBox="1"/>
          <p:nvPr/>
        </p:nvSpPr>
        <p:spPr>
          <a:xfrm>
            <a:off x="503434" y="1040435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Presentation By: Sabrina Bhojani, Education Specialist 2020-2021, BCAITC</a:t>
            </a:r>
            <a:endParaRPr sz="1867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9" name="Google Shape;2159;p18"/>
          <p:cNvGrpSpPr/>
          <p:nvPr/>
        </p:nvGrpSpPr>
        <p:grpSpPr>
          <a:xfrm>
            <a:off x="4189858" y="1681085"/>
            <a:ext cx="3241233" cy="3297496"/>
            <a:chOff x="4031627" y="480134"/>
            <a:chExt cx="3915502" cy="3983469"/>
          </a:xfrm>
        </p:grpSpPr>
        <p:grpSp>
          <p:nvGrpSpPr>
            <p:cNvPr id="2160" name="Google Shape;2160;p18"/>
            <p:cNvGrpSpPr/>
            <p:nvPr/>
          </p:nvGrpSpPr>
          <p:grpSpPr>
            <a:xfrm rot="2654637" flipH="1">
              <a:off x="5503451" y="164845"/>
              <a:ext cx="971855" cy="4614047"/>
              <a:chOff x="3228371" y="1912891"/>
              <a:chExt cx="981075" cy="4248150"/>
            </a:xfrm>
          </p:grpSpPr>
          <p:sp>
            <p:nvSpPr>
              <p:cNvPr id="2161" name="Google Shape;2161;p18"/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504825" extrusionOk="0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solidFill>
                <a:schemeClr val="accent2">
                  <a:alpha val="6549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8"/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552450" extrusionOk="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solidFill>
                <a:schemeClr val="accent2">
                  <a:alpha val="6549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18"/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/>
                <a:ahLst/>
                <a:cxnLst/>
                <a:rect l="l" t="t" r="r" b="b"/>
                <a:pathLst>
                  <a:path w="981075" h="4248150" extrusionOk="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solidFill>
                <a:schemeClr val="accent2">
                  <a:alpha val="6549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4" name="Google Shape;2164;p18"/>
            <p:cNvSpPr/>
            <p:nvPr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w="190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8"/>
            <p:cNvSpPr/>
            <p:nvPr/>
          </p:nvSpPr>
          <p:spPr>
            <a:xfrm rot="2654637" flipH="1">
              <a:off x="5586186" y="2143220"/>
              <a:ext cx="326647" cy="278481"/>
            </a:xfrm>
            <a:custGeom>
              <a:avLst/>
              <a:gdLst/>
              <a:ahLst/>
              <a:cxnLst/>
              <a:rect l="l" t="t" r="r" b="b"/>
              <a:pathLst>
                <a:path w="326647" h="278481" extrusionOk="0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06657" y="6148963"/>
            <a:ext cx="1491024" cy="717492"/>
            <a:chOff x="9987788" y="3053386"/>
            <a:chExt cx="1937329" cy="968737"/>
          </a:xfrm>
        </p:grpSpPr>
        <p:sp>
          <p:nvSpPr>
            <p:cNvPr id="13" name="Rectangle 12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3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370" name="Google Shape;370;p3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371" name="Google Shape;371;p3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377" name="Google Shape;377;p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78" name="Google Shape;378;p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79" name="Google Shape;379;p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80" name="Google Shape;380;p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81" name="Google Shape;381;p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82" name="Google Shape;382;p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383" name="Google Shape;383;p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387" name="Google Shape;387;p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88" name="Google Shape;388;p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89" name="Google Shape;389;p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90" name="Google Shape;390;p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91" name="Google Shape;391;p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92" name="Google Shape;392;p3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393" name="Google Shape;393;p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" name="Google Shape;396;p3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397" name="Google Shape;397;p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98" name="Google Shape;398;p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399" name="Google Shape;399;p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00" name="Google Shape;400;p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01" name="Google Shape;401;p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02" name="Google Shape;402;p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03" name="Google Shape;403;p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407" name="Google Shape;407;p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08" name="Google Shape;408;p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09" name="Google Shape;409;p3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10" name="Google Shape;410;p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11" name="Google Shape;411;p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12" name="Google Shape;412;p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13" name="Google Shape;413;p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5" name="Google Shape;415;p3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16" name="Google Shape;416;p3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417" name="Google Shape;417;p3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418" name="Google Shape;418;p3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9" name="Google Shape;419;p3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20" name="Google Shape;420;p3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21" name="Google Shape;421;p3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422" name="Google Shape;422;p3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4" name="Google Shape;424;p3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25" name="Google Shape;425;p3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26" name="Google Shape;426;p3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427" name="Google Shape;427;p3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28" name="Google Shape;428;p3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29" name="Google Shape;429;p3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30" name="Google Shape;430;p3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31" name="Google Shape;431;p3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32" name="Google Shape;432;p3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433" name="Google Shape;433;p3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434" name="Google Shape;434;p3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5" name="Google Shape;435;p3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36" name="Google Shape;436;p3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37" name="Google Shape;437;p3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438" name="Google Shape;438;p3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"/>
          <p:cNvSpPr txBox="1"/>
          <p:nvPr/>
        </p:nvSpPr>
        <p:spPr>
          <a:xfrm>
            <a:off x="2751940" y="1199320"/>
            <a:ext cx="8221196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plants, hybrids are produced by cross-pollination resulting in some looking bizarre fruits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44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done by transferring the pollen from the flower of one plant to the stigma of another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"/>
          <p:cNvSpPr txBox="1"/>
          <p:nvPr/>
        </p:nvSpPr>
        <p:spPr>
          <a:xfrm>
            <a:off x="2903315" y="365619"/>
            <a:ext cx="56681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Hybrids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3" name="Rectangle 82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981" y="3655050"/>
            <a:ext cx="4895850" cy="2571750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4045484" y="6285813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4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450" name="Google Shape;450;p4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451" name="Google Shape;451;p4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4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457" name="Google Shape;457;p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63" name="Google Shape;463;p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4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467" name="Google Shape;467;p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73" name="Google Shape;473;p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" name="Google Shape;476;p4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477" name="Google Shape;477;p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83" name="Google Shape;483;p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6" name="Google Shape;486;p4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487" name="Google Shape;487;p4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493" name="Google Shape;493;p4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5" name="Google Shape;495;p4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496" name="Google Shape;496;p4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497" name="Google Shape;497;p4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498" name="Google Shape;498;p4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9" name="Google Shape;499;p4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502" name="Google Shape;502;p4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503" name="Google Shape;503;p4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4" name="Google Shape;504;p4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507" name="Google Shape;507;p4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08" name="Google Shape;508;p4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09" name="Google Shape;509;p4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10" name="Google Shape;510;p4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11" name="Google Shape;511;p4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12" name="Google Shape;512;p4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513" name="Google Shape;513;p4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514" name="Google Shape;514;p4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5" name="Google Shape;515;p4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16" name="Google Shape;516;p4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17" name="Google Shape;517;p4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518" name="Google Shape;518;p4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"/>
          <p:cNvSpPr txBox="1"/>
          <p:nvPr/>
        </p:nvSpPr>
        <p:spPr>
          <a:xfrm>
            <a:off x="2751940" y="1199320"/>
            <a:ext cx="822119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plants hybridize naturally when their geographical locations overlap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may result in multiple varieties of plants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"/>
          <p:cNvSpPr txBox="1"/>
          <p:nvPr/>
        </p:nvSpPr>
        <p:spPr>
          <a:xfrm>
            <a:off x="2903315" y="365619"/>
            <a:ext cx="71568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Natural Occurring Hybrids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3" name="Rectangle 82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49" y="2771113"/>
            <a:ext cx="7115175" cy="3009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2155" y="5805667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9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39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530" name="Google Shape;530;p39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531" name="Google Shape;531;p39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6" name="Google Shape;536;p39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537" name="Google Shape;537;p3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38" name="Google Shape;538;p3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39" name="Google Shape;539;p39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40" name="Google Shape;540;p3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41" name="Google Shape;541;p3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42" name="Google Shape;542;p39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543" name="Google Shape;543;p3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9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6" name="Google Shape;546;p39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547" name="Google Shape;547;p3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48" name="Google Shape;548;p3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49" name="Google Shape;549;p39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50" name="Google Shape;550;p3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51" name="Google Shape;551;p3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52" name="Google Shape;552;p39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553" name="Google Shape;553;p3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6" name="Google Shape;556;p39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557" name="Google Shape;557;p3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58" name="Google Shape;558;p3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59" name="Google Shape;559;p39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60" name="Google Shape;560;p3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61" name="Google Shape;561;p3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62" name="Google Shape;562;p39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563" name="Google Shape;563;p3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6" name="Google Shape;566;p39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567" name="Google Shape;567;p39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68" name="Google Shape;568;p39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69" name="Google Shape;569;p39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70" name="Google Shape;570;p39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71" name="Google Shape;571;p39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72" name="Google Shape;572;p39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573" name="Google Shape;573;p39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75" name="Google Shape;575;p39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76" name="Google Shape;576;p39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577" name="Google Shape;577;p39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578" name="Google Shape;578;p39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9" name="Google Shape;579;p39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80" name="Google Shape;580;p39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81" name="Google Shape;581;p39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582" name="Google Shape;582;p39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583" name="Google Shape;583;p39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4" name="Google Shape;584;p39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85" name="Google Shape;585;p39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586" name="Google Shape;586;p39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587" name="Google Shape;587;p39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88" name="Google Shape;588;p39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89" name="Google Shape;589;p39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90" name="Google Shape;590;p39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91" name="Google Shape;591;p39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92" name="Google Shape;592;p39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593" name="Google Shape;593;p39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594" name="Google Shape;594;p39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5" name="Google Shape;595;p39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96" name="Google Shape;596;p39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597" name="Google Shape;597;p39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598" name="Google Shape;598;p39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9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9"/>
          <p:cNvSpPr txBox="1"/>
          <p:nvPr/>
        </p:nvSpPr>
        <p:spPr>
          <a:xfrm>
            <a:off x="2751940" y="1199320"/>
            <a:ext cx="8221196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Nations tribes have been using plant hybrids for centuries for food and medicinal purposes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894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Hybrids of Smooth Sumac (Rhus glabra) and Staghorn Sumac (R.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typhina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used by peeling and eating the roots and eating the fruits, 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or dried</a:t>
            </a:r>
            <a:endParaRPr dirty="0"/>
          </a:p>
          <a:p>
            <a:pPr marL="457144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44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9"/>
          <p:cNvSpPr txBox="1"/>
          <p:nvPr/>
        </p:nvSpPr>
        <p:spPr>
          <a:xfrm>
            <a:off x="2903315" y="365619"/>
            <a:ext cx="71568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Natural Occurring Hybrids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1831" y="3725442"/>
            <a:ext cx="2634303" cy="263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574" y="3696770"/>
            <a:ext cx="2656062" cy="265606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9"/>
          <p:cNvSpPr/>
          <p:nvPr/>
        </p:nvSpPr>
        <p:spPr>
          <a:xfrm>
            <a:off x="3966488" y="6332797"/>
            <a:ext cx="271879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500" b="0" i="0" u="none" strike="noStrike" cap="none" dirty="0">
                <a:solidFill>
                  <a:schemeClr val="dk1"/>
                </a:solidFill>
                <a:sym typeface="Arial"/>
              </a:rPr>
              <a:t>Photo © Alaina Larkin</a:t>
            </a:r>
            <a:r>
              <a:rPr lang="en-US" sz="500" dirty="0">
                <a:solidFill>
                  <a:schemeClr val="dk1"/>
                </a:solidFill>
              </a:rPr>
              <a:t>, https://creativecommons.org/licenses/by/4.0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9"/>
          <p:cNvSpPr/>
          <p:nvPr/>
        </p:nvSpPr>
        <p:spPr>
          <a:xfrm>
            <a:off x="6920938" y="6318161"/>
            <a:ext cx="2816179" cy="1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500" b="0" i="0" u="none" strike="noStrike" cap="none" dirty="0">
                <a:solidFill>
                  <a:schemeClr val="dk1"/>
                </a:solidFill>
                <a:sym typeface="Arial"/>
              </a:rPr>
              <a:t>Photo © Ryan Kurtz</a:t>
            </a:r>
            <a:r>
              <a:rPr lang="en-US" sz="500" dirty="0">
                <a:solidFill>
                  <a:schemeClr val="dk1"/>
                </a:solidFill>
              </a:rPr>
              <a:t>,  https://creativecommons.org/licenses/by/4.0</a:t>
            </a:r>
            <a:endParaRPr sz="5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5" name="Rectangle 84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1" name="Google Shape;611;p40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612" name="Google Shape;612;p40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613" name="Google Shape;613;p40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" name="Google Shape;618;p40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619" name="Google Shape;619;p4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20" name="Google Shape;620;p4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21" name="Google Shape;621;p40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22" name="Google Shape;622;p4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23" name="Google Shape;623;p4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24" name="Google Shape;624;p40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625" name="Google Shape;625;p4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40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629" name="Google Shape;629;p4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30" name="Google Shape;630;p4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31" name="Google Shape;631;p40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32" name="Google Shape;632;p4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33" name="Google Shape;633;p4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34" name="Google Shape;634;p40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635" name="Google Shape;635;p4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8" name="Google Shape;638;p40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639" name="Google Shape;639;p4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40" name="Google Shape;640;p4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41" name="Google Shape;641;p40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42" name="Google Shape;642;p4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43" name="Google Shape;643;p4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44" name="Google Shape;644;p40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645" name="Google Shape;645;p4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40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649" name="Google Shape;649;p40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50" name="Google Shape;650;p40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51" name="Google Shape;651;p40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52" name="Google Shape;652;p40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53" name="Google Shape;653;p40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54" name="Google Shape;654;p40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655" name="Google Shape;655;p40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40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57" name="Google Shape;657;p40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58" name="Google Shape;658;p40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659" name="Google Shape;659;p40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660" name="Google Shape;660;p40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1" name="Google Shape;661;p40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62" name="Google Shape;662;p40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63" name="Google Shape;663;p40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664" name="Google Shape;664;p40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665" name="Google Shape;665;p40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6" name="Google Shape;666;p40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67" name="Google Shape;667;p40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668" name="Google Shape;668;p40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669" name="Google Shape;669;p40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0" name="Google Shape;670;p40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1" name="Google Shape;671;p40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2" name="Google Shape;672;p40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3" name="Google Shape;673;p40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4" name="Google Shape;674;p40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675" name="Google Shape;675;p40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676" name="Google Shape;676;p40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7" name="Google Shape;677;p40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8" name="Google Shape;678;p40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679" name="Google Shape;679;p40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680" name="Google Shape;680;p40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0"/>
          <p:cNvSpPr/>
          <p:nvPr/>
        </p:nvSpPr>
        <p:spPr>
          <a:xfrm>
            <a:off x="2493931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0"/>
          <p:cNvSpPr txBox="1"/>
          <p:nvPr/>
        </p:nvSpPr>
        <p:spPr>
          <a:xfrm>
            <a:off x="2751940" y="1199320"/>
            <a:ext cx="8061304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Hybrids of Canadian Bunchberry (Cornus Canadensis) and its closely related the Dwarf Dogwood (C.suecica) were frequently used as food by the coastal First Peoples of British Columbia</a:t>
            </a:r>
            <a:endParaRPr/>
          </a:p>
          <a:p>
            <a:pPr marL="1205715" marR="0" lvl="5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Kuhlein, H &amp; Turner, N. (1991) Traditional Plant Foods of Canadian Indigenous Peoples: Nutrition, </a:t>
            </a:r>
            <a:endParaRPr/>
          </a:p>
          <a:p>
            <a:pPr marL="2285715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Botany and Use.  Retrieved from: http://www.fao.org/3/a-ai215e.pdf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0"/>
          <p:cNvSpPr txBox="1"/>
          <p:nvPr/>
        </p:nvSpPr>
        <p:spPr>
          <a:xfrm>
            <a:off x="2903315" y="365619"/>
            <a:ext cx="71568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Natural Occurring Hybrids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6005" y="3543449"/>
            <a:ext cx="6685221" cy="3103057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0"/>
          <p:cNvSpPr/>
          <p:nvPr/>
        </p:nvSpPr>
        <p:spPr>
          <a:xfrm>
            <a:off x="3306005" y="6646490"/>
            <a:ext cx="6754134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0" name="Rectangle 79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" name="Google Shape;691;p41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692" name="Google Shape;692;p41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693" name="Google Shape;693;p41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8" name="Google Shape;698;p41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699" name="Google Shape;699;p4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00" name="Google Shape;700;p4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01" name="Google Shape;701;p4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02" name="Google Shape;702;p4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03" name="Google Shape;703;p4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04" name="Google Shape;704;p4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705" name="Google Shape;705;p4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41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709" name="Google Shape;709;p4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10" name="Google Shape;710;p4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11" name="Google Shape;711;p4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12" name="Google Shape;712;p4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13" name="Google Shape;713;p4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14" name="Google Shape;714;p41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715" name="Google Shape;715;p4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41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719" name="Google Shape;719;p4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20" name="Google Shape;720;p4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21" name="Google Shape;721;p4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22" name="Google Shape;722;p4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23" name="Google Shape;723;p4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24" name="Google Shape;724;p4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725" name="Google Shape;725;p4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8" name="Google Shape;728;p41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729" name="Google Shape;729;p4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30" name="Google Shape;730;p4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31" name="Google Shape;731;p41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32" name="Google Shape;732;p4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33" name="Google Shape;733;p41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34" name="Google Shape;734;p4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735" name="Google Shape;735;p4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7" name="Google Shape;737;p41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38" name="Google Shape;738;p41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739" name="Google Shape;739;p41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740" name="Google Shape;740;p41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41" name="Google Shape;741;p41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42" name="Google Shape;742;p41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43" name="Google Shape;743;p41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744" name="Google Shape;744;p41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745" name="Google Shape;745;p41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46" name="Google Shape;746;p41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47" name="Google Shape;747;p41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48" name="Google Shape;748;p41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749" name="Google Shape;749;p41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0" name="Google Shape;750;p41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1" name="Google Shape;751;p41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2" name="Google Shape;752;p41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3" name="Google Shape;753;p41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4" name="Google Shape;754;p41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755" name="Google Shape;755;p41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756" name="Google Shape;756;p41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7" name="Google Shape;757;p41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8" name="Google Shape;758;p41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759" name="Google Shape;759;p41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760" name="Google Shape;760;p41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1"/>
          <p:cNvSpPr/>
          <p:nvPr/>
        </p:nvSpPr>
        <p:spPr>
          <a:xfrm>
            <a:off x="2486250" y="0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1"/>
          <p:cNvSpPr txBox="1"/>
          <p:nvPr/>
        </p:nvSpPr>
        <p:spPr>
          <a:xfrm>
            <a:off x="2755668" y="1199320"/>
            <a:ext cx="805757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British Columbia, we grow a large number of naturally occurring hybrids.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285750" marR="0" lvl="7" indent="-107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1"/>
          <p:cNvSpPr txBox="1"/>
          <p:nvPr/>
        </p:nvSpPr>
        <p:spPr>
          <a:xfrm>
            <a:off x="2903315" y="365619"/>
            <a:ext cx="71568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 Hybrids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650" y="4580927"/>
            <a:ext cx="1851354" cy="194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1"/>
          <p:cNvPicPr preferRelativeResize="0"/>
          <p:nvPr/>
        </p:nvPicPr>
        <p:blipFill rotWithShape="1">
          <a:blip r:embed="rId4">
            <a:alphaModFix/>
          </a:blip>
          <a:srcRect l="7338" r="8278"/>
          <a:stretch/>
        </p:blipFill>
        <p:spPr>
          <a:xfrm>
            <a:off x="8168029" y="4580926"/>
            <a:ext cx="1974046" cy="19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41"/>
          <p:cNvSpPr txBox="1"/>
          <p:nvPr/>
        </p:nvSpPr>
        <p:spPr>
          <a:xfrm>
            <a:off x="3491143" y="2330856"/>
            <a:ext cx="73221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Fuji apple is a hybrid cross between a Red Delicious and the Virginia Ralls Janet apple</a:t>
            </a:r>
            <a:endParaRPr dirty="0"/>
          </a:p>
          <a:p>
            <a:pPr marL="285750" marR="0" lvl="7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Honeycrisp apple is a cross between Macoun and Honey Gold, Honeycrisps </a:t>
            </a:r>
            <a:endParaRPr dirty="0"/>
          </a:p>
          <a:p>
            <a:pPr marL="285750" marR="0" lvl="7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Grannysmith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apple is thought to be a hybrid of the European Wild Apple and a domestic apple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7" name="Google Shape;76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2481" y="4593376"/>
            <a:ext cx="2079969" cy="19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1"/>
          <p:cNvSpPr txBox="1"/>
          <p:nvPr/>
        </p:nvSpPr>
        <p:spPr>
          <a:xfrm>
            <a:off x="3713311" y="6516101"/>
            <a:ext cx="3000000" cy="2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/>
              <a:t>Photos: www.bctreefruits.com</a:t>
            </a:r>
            <a:endParaRPr sz="5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6" name="Rectangle 85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2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42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775" name="Google Shape;775;p42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776" name="Google Shape;776;p42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1" name="Google Shape;781;p42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782" name="Google Shape;782;p4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83" name="Google Shape;783;p4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84" name="Google Shape;784;p4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85" name="Google Shape;785;p4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86" name="Google Shape;786;p4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87" name="Google Shape;787;p4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788" name="Google Shape;788;p4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1" name="Google Shape;791;p42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792" name="Google Shape;792;p4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93" name="Google Shape;793;p4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94" name="Google Shape;794;p4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95" name="Google Shape;795;p4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96" name="Google Shape;796;p4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797" name="Google Shape;797;p42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798" name="Google Shape;798;p4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1" name="Google Shape;801;p42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802" name="Google Shape;802;p4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03" name="Google Shape;803;p4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04" name="Google Shape;804;p4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05" name="Google Shape;805;p4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06" name="Google Shape;806;p4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07" name="Google Shape;807;p4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808" name="Google Shape;808;p4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42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812" name="Google Shape;812;p4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13" name="Google Shape;813;p4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14" name="Google Shape;814;p42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15" name="Google Shape;815;p4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16" name="Google Shape;816;p42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17" name="Google Shape;817;p4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818" name="Google Shape;818;p4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20" name="Google Shape;820;p42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21" name="Google Shape;821;p42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822" name="Google Shape;822;p42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823" name="Google Shape;823;p4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24" name="Google Shape;824;p4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25" name="Google Shape;825;p4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26" name="Google Shape;826;p4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827" name="Google Shape;827;p42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828" name="Google Shape;828;p4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29" name="Google Shape;829;p4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30" name="Google Shape;830;p4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31" name="Google Shape;831;p42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832" name="Google Shape;832;p42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33" name="Google Shape;833;p42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34" name="Google Shape;834;p42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35" name="Google Shape;835;p42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36" name="Google Shape;836;p42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37" name="Google Shape;837;p42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838" name="Google Shape;838;p42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839" name="Google Shape;839;p42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0" name="Google Shape;840;p42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41" name="Google Shape;841;p42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842" name="Google Shape;842;p42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843" name="Google Shape;843;p42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2"/>
          <p:cNvSpPr/>
          <p:nvPr/>
        </p:nvSpPr>
        <p:spPr>
          <a:xfrm>
            <a:off x="2486250" y="0"/>
            <a:ext cx="8495100" cy="69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2"/>
          <p:cNvSpPr txBox="1"/>
          <p:nvPr/>
        </p:nvSpPr>
        <p:spPr>
          <a:xfrm>
            <a:off x="2755668" y="1199320"/>
            <a:ext cx="805757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dirty="0">
                <a:solidFill>
                  <a:schemeClr val="dk1"/>
                </a:solidFill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ultivar is </a:t>
            </a:r>
            <a:r>
              <a:rPr lang="en-US" sz="2400" b="0" i="0" u="none" strike="noStrike" cap="none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plant variety that has been produced by selective breeding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British Columbia, some unique cultivars have been bred at the Pacific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-Food Research Centre in Summerland, BC including: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2"/>
          <p:cNvSpPr txBox="1"/>
          <p:nvPr/>
        </p:nvSpPr>
        <p:spPr>
          <a:xfrm>
            <a:off x="2903315" y="365619"/>
            <a:ext cx="71568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 Cultivars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2"/>
          <p:cNvSpPr txBox="1"/>
          <p:nvPr/>
        </p:nvSpPr>
        <p:spPr>
          <a:xfrm>
            <a:off x="2797714" y="3611444"/>
            <a:ext cx="21060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Apples: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Spartan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Aurora Golden Gala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Jubilee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Grapes: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Coronation</a:t>
            </a:r>
            <a:endParaRPr sz="20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48" name="Google Shape;848;p42"/>
          <p:cNvPicPr preferRelativeResize="0"/>
          <p:nvPr/>
        </p:nvPicPr>
        <p:blipFill rotWithShape="1">
          <a:blip r:embed="rId3">
            <a:alphaModFix/>
          </a:blip>
          <a:srcRect l="21369"/>
          <a:stretch/>
        </p:blipFill>
        <p:spPr>
          <a:xfrm>
            <a:off x="8870626" y="3332315"/>
            <a:ext cx="1524283" cy="145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629" y="5150247"/>
            <a:ext cx="1524283" cy="15242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0" name="Google Shape;850;p42"/>
          <p:cNvCxnSpPr/>
          <p:nvPr/>
        </p:nvCxnSpPr>
        <p:spPr>
          <a:xfrm flipV="1">
            <a:off x="7068495" y="3655050"/>
            <a:ext cx="1761606" cy="667227"/>
          </a:xfrm>
          <a:prstGeom prst="straightConnector1">
            <a:avLst/>
          </a:prstGeom>
          <a:noFill/>
          <a:ln w="60325" cap="flat" cmpd="sng">
            <a:solidFill>
              <a:srgbClr val="34A3A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1" name="Google Shape;851;p42"/>
          <p:cNvCxnSpPr/>
          <p:nvPr/>
        </p:nvCxnSpPr>
        <p:spPr>
          <a:xfrm>
            <a:off x="7386007" y="4943249"/>
            <a:ext cx="1444094" cy="739233"/>
          </a:xfrm>
          <a:prstGeom prst="straightConnector1">
            <a:avLst/>
          </a:prstGeom>
          <a:noFill/>
          <a:ln w="60325" cap="flat" cmpd="sng">
            <a:solidFill>
              <a:srgbClr val="34A3AB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852" name="Google Shape;85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8724" y="5472305"/>
            <a:ext cx="1851450" cy="12312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Google Shape;853;p42"/>
          <p:cNvCxnSpPr/>
          <p:nvPr/>
        </p:nvCxnSpPr>
        <p:spPr>
          <a:xfrm>
            <a:off x="4324395" y="6311112"/>
            <a:ext cx="1510373" cy="79148"/>
          </a:xfrm>
          <a:prstGeom prst="straightConnector1">
            <a:avLst/>
          </a:prstGeom>
          <a:noFill/>
          <a:ln w="60325" cap="flat" cmpd="sng">
            <a:solidFill>
              <a:srgbClr val="34A3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54" name="Google Shape;854;p42"/>
          <p:cNvSpPr txBox="1"/>
          <p:nvPr/>
        </p:nvSpPr>
        <p:spPr>
          <a:xfrm>
            <a:off x="5784206" y="3655081"/>
            <a:ext cx="2106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</a:rPr>
              <a:t>Cherries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Skeena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</a:rPr>
              <a:t>Lapins</a:t>
            </a:r>
            <a:r>
              <a:rPr lang="en-US" sz="2000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Stella cherry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Sweetheart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3" name="Group 92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94" name="Rectangle 93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09206" y="6577200"/>
            <a:ext cx="222849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Photo Unknown, CC BY 4.0 https://creativecommons.org/licenses/by/4.0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3"/>
          <p:cNvSpPr txBox="1"/>
          <p:nvPr/>
        </p:nvSpPr>
        <p:spPr>
          <a:xfrm>
            <a:off x="4826418" y="458092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Basic Genetics</a:t>
            </a:r>
            <a:endParaRPr sz="5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1" name="Google Shape;861;p43"/>
          <p:cNvGrpSpPr/>
          <p:nvPr/>
        </p:nvGrpSpPr>
        <p:grpSpPr>
          <a:xfrm>
            <a:off x="-168851" y="50804"/>
            <a:ext cx="4583254" cy="6659671"/>
            <a:chOff x="-168851" y="50804"/>
            <a:chExt cx="4583254" cy="6659671"/>
          </a:xfrm>
        </p:grpSpPr>
        <p:cxnSp>
          <p:nvCxnSpPr>
            <p:cNvPr id="862" name="Google Shape;862;p43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sp>
          <p:nvSpPr>
            <p:cNvPr id="863" name="Google Shape;863;p43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3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3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8" name="Google Shape;868;p43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869" name="Google Shape;869;p4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70" name="Google Shape;870;p4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71" name="Google Shape;871;p4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72" name="Google Shape;872;p4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73" name="Google Shape;873;p4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74" name="Google Shape;874;p4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875" name="Google Shape;875;p4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4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4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8" name="Google Shape;878;p43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879" name="Google Shape;879;p4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80" name="Google Shape;880;p4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81" name="Google Shape;881;p4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82" name="Google Shape;882;p4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83" name="Google Shape;883;p4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84" name="Google Shape;884;p43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885" name="Google Shape;885;p4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4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8" name="Google Shape;888;p43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889" name="Google Shape;889;p4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90" name="Google Shape;890;p4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91" name="Google Shape;891;p43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92" name="Google Shape;892;p4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93" name="Google Shape;893;p4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894" name="Google Shape;894;p4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895" name="Google Shape;895;p4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43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43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899" name="Google Shape;899;p43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00" name="Google Shape;900;p43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01" name="Google Shape;901;p43"/>
              <p:cNvCxnSpPr/>
              <p:nvPr/>
            </p:nvCxnSpPr>
            <p:spPr>
              <a:xfrm rot="-2369895" flipH="1">
                <a:off x="6685587" y="3470807"/>
                <a:ext cx="587875" cy="9466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02" name="Google Shape;902;p43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03" name="Google Shape;903;p43"/>
              <p:cNvCxnSpPr/>
              <p:nvPr/>
            </p:nvCxnSpPr>
            <p:spPr>
              <a:xfrm rot="10800000" flipH="1">
                <a:off x="5884197" y="4382663"/>
                <a:ext cx="414830" cy="3156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04" name="Google Shape;904;p43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sp>
            <p:nvSpPr>
              <p:cNvPr id="905" name="Google Shape;905;p43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43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07" name="Google Shape;907;p43"/>
            <p:cNvCxnSpPr/>
            <p:nvPr/>
          </p:nvCxnSpPr>
          <p:spPr>
            <a:xfrm rot="10800000" flipH="1">
              <a:off x="187347" y="4732642"/>
              <a:ext cx="474868" cy="13476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08" name="Google Shape;908;p43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grpSp>
          <p:nvGrpSpPr>
            <p:cNvPr id="909" name="Google Shape;909;p43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910" name="Google Shape;910;p43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11" name="Google Shape;911;p43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12" name="Google Shape;912;p43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13" name="Google Shape;913;p43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grpSp>
          <p:nvGrpSpPr>
            <p:cNvPr id="914" name="Google Shape;914;p43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915" name="Google Shape;915;p43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16" name="Google Shape;916;p43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17" name="Google Shape;917;p43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  <p:cxnSp>
            <p:nvCxnSpPr>
              <p:cNvPr id="918" name="Google Shape;918;p43"/>
              <p:cNvCxnSpPr/>
              <p:nvPr/>
            </p:nvCxnSpPr>
            <p:spPr>
              <a:xfrm rot="10800000" flipH="1">
                <a:off x="4309740" y="5410039"/>
                <a:ext cx="335404" cy="5500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oval" w="lg" len="lg"/>
                <a:tailEnd type="oval" w="lg" len="lg"/>
              </a:ln>
            </p:spPr>
          </p:cxnSp>
        </p:grpSp>
        <p:cxnSp>
          <p:nvCxnSpPr>
            <p:cNvPr id="919" name="Google Shape;919;p43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0" name="Google Shape;920;p43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1" name="Google Shape;921;p43"/>
            <p:cNvCxnSpPr/>
            <p:nvPr/>
          </p:nvCxnSpPr>
          <p:spPr>
            <a:xfrm rot="10800000" flipH="1">
              <a:off x="961873" y="1614220"/>
              <a:ext cx="1095916" cy="12340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2" name="Google Shape;922;p43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3" name="Google Shape;923;p43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4" name="Google Shape;924;p43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grpSp>
        <p:nvGrpSpPr>
          <p:cNvPr id="925" name="Google Shape;925;p43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926" name="Google Shape;926;p43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w="12700" cap="flat" cmpd="sng">
              <a:solidFill>
                <a:srgbClr val="2A7B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7" name="Google Shape;927;p43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8" name="Google Shape;928;p43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  <p:cxnSp>
          <p:nvCxnSpPr>
            <p:cNvPr id="929" name="Google Shape;929;p43"/>
            <p:cNvCxnSpPr/>
            <p:nvPr/>
          </p:nvCxnSpPr>
          <p:spPr>
            <a:xfrm rot="10800000" flipH="1">
              <a:off x="4309740" y="5410039"/>
              <a:ext cx="335404" cy="550055"/>
            </a:xfrm>
            <a:prstGeom prst="straightConnector1">
              <a:avLst/>
            </a:prstGeom>
            <a:noFill/>
            <a:ln w="9525" cap="flat" cmpd="sng">
              <a:solidFill>
                <a:srgbClr val="2A7B82"/>
              </a:solidFill>
              <a:prstDash val="solid"/>
              <a:miter lim="800000"/>
              <a:headEnd type="oval" w="lg" len="lg"/>
              <a:tailEnd type="oval" w="lg" len="lg"/>
            </a:ln>
          </p:spPr>
        </p:cxnSp>
      </p:grpSp>
      <p:sp>
        <p:nvSpPr>
          <p:cNvPr id="930" name="Google Shape;930;p43"/>
          <p:cNvSpPr txBox="1"/>
          <p:nvPr/>
        </p:nvSpPr>
        <p:spPr>
          <a:xfrm>
            <a:off x="2217683" y="3510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3"/>
          <p:cNvSpPr/>
          <p:nvPr/>
        </p:nvSpPr>
        <p:spPr>
          <a:xfrm>
            <a:off x="2486250" y="-40944"/>
            <a:ext cx="8495099" cy="6909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3"/>
          <p:cNvSpPr txBox="1"/>
          <p:nvPr/>
        </p:nvSpPr>
        <p:spPr>
          <a:xfrm>
            <a:off x="2903315" y="365619"/>
            <a:ext cx="71568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History of Modern Corn</a:t>
            </a:r>
            <a:endParaRPr sz="4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259" y="6297477"/>
            <a:ext cx="1251913" cy="57885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0706657" y="6165005"/>
            <a:ext cx="1491024" cy="717492"/>
            <a:chOff x="9987788" y="3053386"/>
            <a:chExt cx="1937329" cy="968737"/>
          </a:xfrm>
        </p:grpSpPr>
        <p:sp>
          <p:nvSpPr>
            <p:cNvPr id="82" name="Rectangle 81"/>
            <p:cNvSpPr/>
            <p:nvPr/>
          </p:nvSpPr>
          <p:spPr>
            <a:xfrm>
              <a:off x="9987788" y="3053386"/>
              <a:ext cx="1937329" cy="968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95" y="3176964"/>
              <a:ext cx="1626646" cy="781552"/>
            </a:xfrm>
            <a:prstGeom prst="rect">
              <a:avLst/>
            </a:prstGeom>
          </p:spPr>
        </p:pic>
      </p:grpSp>
      <p:pic>
        <p:nvPicPr>
          <p:cNvPr id="84" name="Google Shape;933;p43" descr="Where did corn come from? Genetic and archeological data point to what may seem like an unlikely ancestor. Discover the secret of corn in this HHMI BioInteractive educational video.&#10;&#10;Popped Secret: The Mysterious Origin of Corn tells the story of the genetic changes involved in the transformation of a wild grass called teosinte into corn.  Evidence from genetics supports archeological findings pinpointing corn’s origins to a very particular time and place in Mexico. Use this video to see how a small number of genetic changes can have a dramatic effect on an organism.&#10;&#10;For classroom activities and resources supporting this video, or to download a copy, go to http://www.biointeractive.org/popped-secret" title="Popped Secret: The Mysterious Origin of Corn — HHMI BioInteractive Vide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12709" b="12634"/>
          <a:stretch/>
        </p:blipFill>
        <p:spPr>
          <a:xfrm>
            <a:off x="2921208" y="1556477"/>
            <a:ext cx="7600900" cy="4010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21208" y="5977054"/>
            <a:ext cx="7600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above image to watch video or visit </a:t>
            </a:r>
            <a:r>
              <a:rPr lang="en-US" dirty="0">
                <a:solidFill>
                  <a:schemeClr val="tx1"/>
                </a:solidFill>
              </a:rPr>
              <a:t>https://www.youtube.com/watch?v=mBuYUb_mFXA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Genome Edi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Genome Edi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1320</Words>
  <Application>Microsoft Office PowerPoint</Application>
  <PresentationFormat>Widescreen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Noto Sans Symbols</vt:lpstr>
      <vt:lpstr>Section Break Slide Master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Pat Tonn</cp:lastModifiedBy>
  <cp:revision>23</cp:revision>
  <dcterms:created xsi:type="dcterms:W3CDTF">2018-04-24T17:14:44Z</dcterms:created>
  <dcterms:modified xsi:type="dcterms:W3CDTF">2022-01-07T18:12:11Z</dcterms:modified>
</cp:coreProperties>
</file>